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342" r:id="rId3"/>
    <p:sldId id="290" r:id="rId4"/>
    <p:sldId id="291" r:id="rId5"/>
    <p:sldId id="339" r:id="rId6"/>
    <p:sldId id="289" r:id="rId7"/>
    <p:sldId id="292" r:id="rId8"/>
    <p:sldId id="295" r:id="rId9"/>
    <p:sldId id="293" r:id="rId10"/>
    <p:sldId id="340" r:id="rId11"/>
    <p:sldId id="294" r:id="rId12"/>
    <p:sldId id="297" r:id="rId13"/>
    <p:sldId id="296" r:id="rId14"/>
    <p:sldId id="298" r:id="rId15"/>
    <p:sldId id="343" r:id="rId16"/>
    <p:sldId id="299" r:id="rId17"/>
    <p:sldId id="300" r:id="rId18"/>
    <p:sldId id="302" r:id="rId19"/>
    <p:sldId id="306" r:id="rId20"/>
    <p:sldId id="303" r:id="rId21"/>
    <p:sldId id="304" r:id="rId22"/>
    <p:sldId id="307" r:id="rId23"/>
    <p:sldId id="308" r:id="rId24"/>
    <p:sldId id="312" r:id="rId25"/>
    <p:sldId id="314" r:id="rId26"/>
    <p:sldId id="315" r:id="rId27"/>
    <p:sldId id="316" r:id="rId28"/>
    <p:sldId id="317" r:id="rId29"/>
    <p:sldId id="344" r:id="rId30"/>
    <p:sldId id="313" r:id="rId31"/>
    <p:sldId id="310" r:id="rId32"/>
    <p:sldId id="327" r:id="rId33"/>
    <p:sldId id="328" r:id="rId34"/>
    <p:sldId id="383" r:id="rId35"/>
    <p:sldId id="338" r:id="rId36"/>
    <p:sldId id="384" r:id="rId37"/>
    <p:sldId id="358" r:id="rId38"/>
    <p:sldId id="385" r:id="rId39"/>
    <p:sldId id="386" r:id="rId40"/>
    <p:sldId id="387" r:id="rId41"/>
    <p:sldId id="376" r:id="rId42"/>
    <p:sldId id="351" r:id="rId43"/>
    <p:sldId id="360" r:id="rId44"/>
    <p:sldId id="381" r:id="rId45"/>
    <p:sldId id="382" r:id="rId46"/>
    <p:sldId id="374" r:id="rId47"/>
    <p:sldId id="375" r:id="rId48"/>
    <p:sldId id="347" r:id="rId49"/>
    <p:sldId id="348" r:id="rId50"/>
    <p:sldId id="349" r:id="rId51"/>
    <p:sldId id="388" r:id="rId52"/>
    <p:sldId id="371" r:id="rId53"/>
    <p:sldId id="372" r:id="rId54"/>
    <p:sldId id="373" r:id="rId55"/>
    <p:sldId id="377" r:id="rId56"/>
    <p:sldId id="389" r:id="rId57"/>
    <p:sldId id="390" r:id="rId58"/>
    <p:sldId id="391" r:id="rId59"/>
    <p:sldId id="392" r:id="rId60"/>
    <p:sldId id="393" r:id="rId61"/>
    <p:sldId id="394" r:id="rId62"/>
    <p:sldId id="395" r:id="rId63"/>
    <p:sldId id="396" r:id="rId64"/>
    <p:sldId id="397" r:id="rId65"/>
    <p:sldId id="399" r:id="rId66"/>
    <p:sldId id="400" r:id="rId67"/>
    <p:sldId id="402" r:id="rId68"/>
    <p:sldId id="403" r:id="rId69"/>
    <p:sldId id="405" r:id="rId70"/>
    <p:sldId id="404" r:id="rId71"/>
    <p:sldId id="413" r:id="rId72"/>
    <p:sldId id="414" r:id="rId73"/>
    <p:sldId id="350" r:id="rId74"/>
    <p:sldId id="352" r:id="rId75"/>
    <p:sldId id="354" r:id="rId76"/>
    <p:sldId id="355" r:id="rId77"/>
    <p:sldId id="356" r:id="rId78"/>
    <p:sldId id="353" r:id="rId79"/>
    <p:sldId id="415" r:id="rId80"/>
    <p:sldId id="370" r:id="rId81"/>
    <p:sldId id="416" r:id="rId82"/>
    <p:sldId id="359" r:id="rId83"/>
    <p:sldId id="417" r:id="rId84"/>
    <p:sldId id="361" r:id="rId85"/>
    <p:sldId id="362" r:id="rId86"/>
    <p:sldId id="363" r:id="rId87"/>
    <p:sldId id="364" r:id="rId88"/>
    <p:sldId id="365" r:id="rId89"/>
    <p:sldId id="366" r:id="rId90"/>
    <p:sldId id="367" r:id="rId91"/>
    <p:sldId id="368" r:id="rId92"/>
    <p:sldId id="369" r:id="rId9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7E976216-14EC-4982-86BF-6EC41BA0EB3B}">
          <p14:sldIdLst>
            <p14:sldId id="256"/>
          </p14:sldIdLst>
        </p14:section>
        <p14:section name="Основные понятия" id="{0AE88072-F7E4-4AC1-8928-D3379CF24EB5}">
          <p14:sldIdLst>
            <p14:sldId id="342"/>
            <p14:sldId id="290"/>
            <p14:sldId id="291"/>
            <p14:sldId id="339"/>
            <p14:sldId id="289"/>
            <p14:sldId id="292"/>
            <p14:sldId id="295"/>
            <p14:sldId id="293"/>
            <p14:sldId id="340"/>
            <p14:sldId id="294"/>
            <p14:sldId id="297"/>
            <p14:sldId id="296"/>
            <p14:sldId id="298"/>
          </p14:sldIdLst>
        </p14:section>
        <p14:section name="Особенности архитектуры процессоров" id="{8DEE004E-1584-4B36-A554-BE4CFE4C63CB}">
          <p14:sldIdLst>
            <p14:sldId id="343"/>
            <p14:sldId id="299"/>
            <p14:sldId id="300"/>
            <p14:sldId id="302"/>
            <p14:sldId id="306"/>
            <p14:sldId id="303"/>
            <p14:sldId id="304"/>
            <p14:sldId id="307"/>
            <p14:sldId id="308"/>
            <p14:sldId id="312"/>
            <p14:sldId id="314"/>
            <p14:sldId id="315"/>
            <p14:sldId id="316"/>
            <p14:sldId id="317"/>
          </p14:sldIdLst>
        </p14:section>
        <p14:section name="Особенности архитектуры современных процессорных систем" id="{EFD106D7-96F8-4B0A-8A83-8FCDB75B6C37}">
          <p14:sldIdLst>
            <p14:sldId id="344"/>
            <p14:sldId id="313"/>
            <p14:sldId id="310"/>
            <p14:sldId id="327"/>
            <p14:sldId id="328"/>
          </p14:sldIdLst>
        </p14:section>
        <p14:section name="особенности системных плат" id="{3968245A-189C-463A-AB75-F00C15E449A5}">
          <p14:sldIdLst>
            <p14:sldId id="383"/>
            <p14:sldId id="338"/>
            <p14:sldId id="384"/>
            <p14:sldId id="358"/>
            <p14:sldId id="385"/>
            <p14:sldId id="386"/>
          </p14:sldIdLst>
        </p14:section>
        <p14:section name="Шинная организация системных плат" id="{66580CEB-7B6B-4E21-B904-964E15F8AC15}">
          <p14:sldIdLst>
            <p14:sldId id="387"/>
            <p14:sldId id="376"/>
            <p14:sldId id="351"/>
            <p14:sldId id="360"/>
            <p14:sldId id="381"/>
            <p14:sldId id="382"/>
            <p14:sldId id="374"/>
            <p14:sldId id="375"/>
            <p14:sldId id="347"/>
            <p14:sldId id="348"/>
            <p14:sldId id="349"/>
          </p14:sldIdLst>
        </p14:section>
        <p14:section name="интерфейсные шины" id="{B98098CE-7D2C-4337-877B-A6DDF1CEF6D2}">
          <p14:sldIdLst>
            <p14:sldId id="388"/>
            <p14:sldId id="371"/>
            <p14:sldId id="372"/>
            <p14:sldId id="373"/>
            <p14:sldId id="377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9"/>
            <p14:sldId id="400"/>
            <p14:sldId id="402"/>
            <p14:sldId id="403"/>
            <p14:sldId id="405"/>
            <p14:sldId id="404"/>
            <p14:sldId id="413"/>
          </p14:sldIdLst>
        </p14:section>
        <p14:section name="Шины процессор-память" id="{33F29D32-ECF7-498F-B278-D3634CFD82EA}">
          <p14:sldIdLst>
            <p14:sldId id="414"/>
            <p14:sldId id="350"/>
            <p14:sldId id="352"/>
            <p14:sldId id="354"/>
            <p14:sldId id="355"/>
            <p14:sldId id="356"/>
            <p14:sldId id="353"/>
          </p14:sldIdLst>
        </p14:section>
        <p14:section name="Особенности чипсетов" id="{DE647AB5-41EF-4FC4-9089-A99DB9A2C9AE}">
          <p14:sldIdLst>
            <p14:sldId id="415"/>
            <p14:sldId id="370"/>
            <p14:sldId id="416"/>
            <p14:sldId id="359"/>
          </p14:sldIdLst>
        </p14:section>
        <p14:section name="BIOS-UEFI" id="{4AB3056A-6D48-49B5-AA8B-DF3DF2744F8B}">
          <p14:sldIdLst>
            <p14:sldId id="417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183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42B24-77BB-4BC1-9DF3-4A3F237C5B04}" type="datetimeFigureOut">
              <a:rPr lang="ru-RU" smtClean="0"/>
              <a:t>30.06.2019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7CB4E-080A-4F74-BEB9-FA60D00F2E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56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7461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3445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9558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81477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4798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4026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4026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39225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3922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90758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93726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7511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9008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8392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71819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6495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1085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8689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163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58910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90487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6568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1364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7098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89528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7500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7500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6202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977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6190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6858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8538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0461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0956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49657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3709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9008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9008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900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9008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90088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900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30.06.2019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358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30.06.2019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507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30.06.2019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55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30.06.2019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923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30.06.2019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095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30.06.2019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431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30.06.2019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503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30.06.2019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510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30.06.2019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293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30.06.2019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288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30.06.2019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775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4D002-0EC3-4530-B910-76D5CAB57DE5}" type="datetimeFigureOut">
              <a:rPr lang="ru-RU" smtClean="0"/>
              <a:t>30.06.2019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075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Аппаратные средства телекоммуникационных систем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/>
              <a:t>Введение в архитектуру процессорных устройств.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9433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Иерархия памяти в компьютере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496944" cy="576064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ru-RU" sz="2100" b="1" i="1" dirty="0"/>
              <a:t>Внешняя память </a:t>
            </a:r>
            <a:r>
              <a:rPr lang="ru-RU" sz="2100" dirty="0"/>
              <a:t>каждая ее ячейка имеет свой адрес внутри </a:t>
            </a:r>
            <a:r>
              <a:rPr lang="ru-RU" sz="2100" i="1" dirty="0"/>
              <a:t>блока</a:t>
            </a:r>
            <a:r>
              <a:rPr lang="ru-RU" sz="2100" dirty="0"/>
              <a:t>, который, имеет многомерный адрес и может быть считан или записан только целиком. </a:t>
            </a:r>
          </a:p>
          <a:p>
            <a:pPr lvl="1">
              <a:spcBef>
                <a:spcPts val="600"/>
              </a:spcBef>
            </a:pPr>
            <a:r>
              <a:rPr lang="ru-RU" sz="2100" dirty="0"/>
              <a:t>В случае дискового накопителя физический адрес блока является трехмерным — он состоит из номера поверхности (головки), номера цилиндра и номера сектора</a:t>
            </a:r>
            <a:r>
              <a:rPr lang="en-US" sz="2100" dirty="0"/>
              <a:t>, </a:t>
            </a:r>
            <a:r>
              <a:rPr lang="ru-RU" sz="2100" dirty="0"/>
              <a:t>но виртуально линейным номером — логическим, адресом блока, а его преобразованием в физический адрес занимается внутренний контроллер накопителя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757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Периферийные устройства</a:t>
            </a:r>
            <a:r>
              <a:rPr lang="en-US" sz="3200" b="1" dirty="0"/>
              <a:t> </a:t>
            </a:r>
            <a:r>
              <a:rPr lang="ru-RU" sz="3200" b="1" dirty="0"/>
              <a:t>ЭВМ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80728"/>
            <a:ext cx="8352928" cy="5760640"/>
          </a:xfrm>
        </p:spPr>
        <p:txBody>
          <a:bodyPr>
            <a:noAutofit/>
          </a:bodyPr>
          <a:lstStyle/>
          <a:p>
            <a:r>
              <a:rPr lang="ru-RU" sz="2000" b="1" i="1" dirty="0"/>
              <a:t>Устройства хранения данных </a:t>
            </a:r>
            <a:r>
              <a:rPr lang="ru-RU" sz="2000" dirty="0"/>
              <a:t>(устройства внешней памяти) — дисковые (магнитные, оптические, магнитооптические), твердотельные (карты, модули и флэш-память). Эти устройства используются для сохранения информации, на энергонезависимых носителях и загрузки этой информации в оперативную память. </a:t>
            </a:r>
          </a:p>
          <a:p>
            <a:r>
              <a:rPr lang="ru-RU" sz="2000" b="1" i="1" dirty="0"/>
              <a:t>Устройства ввода-вывода </a:t>
            </a:r>
            <a:r>
              <a:rPr lang="ru-RU" sz="2000" dirty="0"/>
              <a:t>служат для преобразования информации из внутреннего представления компьютера (биты и байты) в форму, понятную ок</a:t>
            </a:r>
            <a:r>
              <a:rPr lang="ru-RU" sz="2000" i="1" dirty="0"/>
              <a:t>ружающим, </a:t>
            </a:r>
            <a:r>
              <a:rPr lang="ru-RU" sz="2000" dirty="0"/>
              <a:t>и обратно. Под окружающими подразумеваются человек (и другие биологические объекты) и различные технические устройства </a:t>
            </a:r>
          </a:p>
          <a:p>
            <a:r>
              <a:rPr lang="ru-RU" sz="2000" b="1" i="1" dirty="0"/>
              <a:t>Коммуникационные устройства </a:t>
            </a:r>
            <a:r>
              <a:rPr lang="ru-RU" sz="2000" dirty="0"/>
              <a:t>служат для передачи информации между компьютерами и/или их частями. Сюда относят модемы (проводные, радио, оптические, инфракрасные...), адаптеры локальных и глобальных сетей.  </a:t>
            </a:r>
          </a:p>
          <a:p>
            <a:r>
              <a:rPr lang="ru-RU" sz="2000" b="1" i="1" dirty="0"/>
              <a:t>Консоль.</a:t>
            </a:r>
            <a:r>
              <a:rPr lang="ru-RU" sz="2000" i="1" dirty="0"/>
              <a:t> Консолью </a:t>
            </a:r>
            <a:r>
              <a:rPr lang="ru-RU" sz="2000" dirty="0"/>
              <a:t>компьютера называют его «выступающую часть», обращенную к пользователю. В РС стандартной консолью являются клавиатура (устройство ввода) и дисплей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24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5937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Классификация ЭВМ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790575"/>
            <a:ext cx="8352928" cy="5950793"/>
          </a:xfrm>
        </p:spPr>
        <p:txBody>
          <a:bodyPr>
            <a:noAutofit/>
          </a:bodyPr>
          <a:lstStyle/>
          <a:p>
            <a:r>
              <a:rPr lang="ru-RU" sz="2000" b="1" dirty="0"/>
              <a:t>Персональные ЭВМ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Настольные персональные компьютеры.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 Ноутбуки и </a:t>
            </a:r>
            <a:r>
              <a:rPr lang="ru-RU" sz="2000" dirty="0" err="1"/>
              <a:t>нетбуки</a:t>
            </a:r>
            <a:r>
              <a:rPr lang="ru-RU" sz="2000" dirty="0"/>
              <a:t>. 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Однопалатные микрокомпьютеры. 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Планшетные устройства и смартфоны. 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Компьютеризированные устройства: фотоаппараты, мр3 плееры, диктофоны, игровые приставки.</a:t>
            </a:r>
          </a:p>
          <a:p>
            <a:r>
              <a:rPr lang="ru-RU" sz="2000" b="1" dirty="0"/>
              <a:t>Серверы</a:t>
            </a:r>
            <a:r>
              <a:rPr lang="ru-RU" sz="2000" dirty="0"/>
              <a:t>: промышленные серверы, Серверы на базе персональных компьютеров. </a:t>
            </a:r>
          </a:p>
          <a:p>
            <a:r>
              <a:rPr lang="ru-RU" sz="2000" b="1" dirty="0"/>
              <a:t>приемо-передающие устройства</a:t>
            </a:r>
            <a:r>
              <a:rPr lang="ru-RU" sz="2000" dirty="0"/>
              <a:t>: модемы, точки беспроводного и проводного доступа, устройства беспроводной связи.</a:t>
            </a:r>
          </a:p>
          <a:p>
            <a:r>
              <a:rPr lang="ru-RU" sz="2000" b="1" dirty="0"/>
              <a:t>Межсетевые узлы: </a:t>
            </a:r>
            <a:r>
              <a:rPr lang="ru-RU" sz="2000" dirty="0"/>
              <a:t>концентраторы, коммутаторы, мосты, шлюзы, маршрутизаторы, межсетевые экраны. </a:t>
            </a:r>
          </a:p>
          <a:p>
            <a:r>
              <a:rPr lang="ru-RU" sz="2000" b="1" dirty="0"/>
              <a:t>Устройства специального назначения.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Бортовые компьютерные системы. 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Встроенные системы. 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Диагностические устройства.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Контрольно-кассовые аппараты. </a:t>
            </a:r>
            <a:endParaRPr lang="ru-RU" sz="1800" dirty="0"/>
          </a:p>
          <a:p>
            <a:pPr>
              <a:spcBef>
                <a:spcPts val="0"/>
              </a:spcBef>
            </a:pP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173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Классификация процессоров по видам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08720"/>
            <a:ext cx="8568952" cy="5616624"/>
          </a:xfrm>
        </p:spPr>
        <p:txBody>
          <a:bodyPr>
            <a:noAutofit/>
          </a:bodyPr>
          <a:lstStyle/>
          <a:p>
            <a:r>
              <a:rPr lang="ru-RU" sz="2000" b="1" i="1" dirty="0"/>
              <a:t>Центральные процессоры </a:t>
            </a:r>
            <a:r>
              <a:rPr lang="en-US" sz="2000" b="1" i="1" dirty="0"/>
              <a:t>(CPU). – </a:t>
            </a:r>
            <a:r>
              <a:rPr lang="ru-RU" sz="2000" i="1" dirty="0"/>
              <a:t>пример </a:t>
            </a:r>
            <a:r>
              <a:rPr lang="en-US" sz="2000" i="1" dirty="0"/>
              <a:t>CPU </a:t>
            </a:r>
            <a:r>
              <a:rPr lang="ru-RU" sz="2000" i="1" dirty="0"/>
              <a:t>ПК.</a:t>
            </a:r>
          </a:p>
          <a:p>
            <a:r>
              <a:rPr lang="ru-RU" sz="2000" b="1" i="1" dirty="0"/>
              <a:t>Универсальные микропроцессоры</a:t>
            </a:r>
            <a:r>
              <a:rPr lang="ru-RU" sz="2000" dirty="0"/>
              <a:t> используются для построения вычислительных машин и систем связи Такие компьютеры называются контроллерами. (пример </a:t>
            </a:r>
            <a:r>
              <a:rPr lang="en-US" sz="2000" dirty="0"/>
              <a:t>Raspberry Pi</a:t>
            </a:r>
            <a:r>
              <a:rPr lang="ru-RU" sz="2000" dirty="0"/>
              <a:t>, </a:t>
            </a:r>
            <a:r>
              <a:rPr lang="en-US" sz="2000" dirty="0"/>
              <a:t>Siemens</a:t>
            </a:r>
            <a:r>
              <a:rPr lang="ru-RU" sz="2000" dirty="0"/>
              <a:t>).</a:t>
            </a:r>
          </a:p>
          <a:p>
            <a:r>
              <a:rPr lang="ru-RU" sz="2000" b="1" i="1" dirty="0"/>
              <a:t>Микроконтроллеры</a:t>
            </a:r>
            <a:r>
              <a:rPr lang="en-US" sz="2000" b="1" i="1" dirty="0"/>
              <a:t> </a:t>
            </a:r>
            <a:r>
              <a:rPr lang="ru-RU" sz="2000" b="1" i="1" dirty="0"/>
              <a:t>(МК)</a:t>
            </a:r>
            <a:r>
              <a:rPr lang="ru-RU" sz="2000" dirty="0"/>
              <a:t> используются для управления малогабаритными и дешёвыми устройствами управления и связи они раньше назывались однокристальными </a:t>
            </a:r>
            <a:r>
              <a:rPr lang="ru-RU" sz="2000" dirty="0" err="1"/>
              <a:t>микроЭВМ</a:t>
            </a:r>
            <a:r>
              <a:rPr lang="ru-RU" sz="2000" dirty="0"/>
              <a:t>. В микроконтроллерах, в отличие от универсальных микропроцессоров, максимальное внимание уделяется именно габаритам, стоимости и потребляемой энергии.</a:t>
            </a:r>
          </a:p>
          <a:p>
            <a:r>
              <a:rPr lang="ru-RU" sz="2000" b="1" i="1" dirty="0"/>
              <a:t>Сигнальные процессоры </a:t>
            </a:r>
            <a:r>
              <a:rPr lang="en-US" sz="2000" b="1" i="1" dirty="0"/>
              <a:t>(DSP)</a:t>
            </a:r>
            <a:r>
              <a:rPr lang="ru-RU" sz="2000" b="1" dirty="0"/>
              <a:t> </a:t>
            </a:r>
            <a:r>
              <a:rPr lang="ru-RU" sz="2000" dirty="0"/>
              <a:t>используются для решения задач обработки сигналов. Аппаратная реализация сложных математических операций.</a:t>
            </a:r>
          </a:p>
          <a:p>
            <a:r>
              <a:rPr lang="ru-RU" sz="2000" b="1" i="1" dirty="0" err="1"/>
              <a:t>Медийные</a:t>
            </a:r>
            <a:r>
              <a:rPr lang="ru-RU" sz="2000" b="1" i="1" dirty="0"/>
              <a:t> процессоры</a:t>
            </a:r>
            <a:r>
              <a:rPr lang="ru-RU" sz="2000" dirty="0"/>
              <a:t> гибрид DSP и универсальных процессоров и предназначены для обработки аудио сигналов, графики, видеоизображений, а также для решения коммуникационных задач в мультимедиа-компьютерах, игровых приставках, бытовой технике и т.д.</a:t>
            </a:r>
          </a:p>
          <a:p>
            <a:endParaRPr lang="ru-RU" sz="2000" dirty="0"/>
          </a:p>
          <a:p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053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Примеры сопроцессоров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124744"/>
            <a:ext cx="8352928" cy="5400600"/>
          </a:xfrm>
        </p:spPr>
        <p:txBody>
          <a:bodyPr>
            <a:noAutofit/>
          </a:bodyPr>
          <a:lstStyle/>
          <a:p>
            <a:pPr marL="0" lvl="2" indent="0"/>
            <a:r>
              <a:rPr lang="ru-RU" sz="2200" b="1" i="1" dirty="0"/>
              <a:t>Основные виды сопроцессоров:</a:t>
            </a:r>
          </a:p>
          <a:p>
            <a:pPr marL="0" lvl="2" indent="0"/>
            <a:r>
              <a:rPr lang="ru-RU" sz="2200" i="1" dirty="0"/>
              <a:t> Математические  сопроцессоры (</a:t>
            </a:r>
            <a:r>
              <a:rPr lang="en-US" sz="2200" i="1" dirty="0"/>
              <a:t>FPU</a:t>
            </a:r>
            <a:r>
              <a:rPr lang="ru-RU" sz="2200" i="1" dirty="0"/>
              <a:t>) -операции с плавающей запятой (имеют 2 ЛУ для мантиссы и экспоненты); </a:t>
            </a:r>
          </a:p>
          <a:p>
            <a:pPr marL="0" lvl="2" indent="0"/>
            <a:r>
              <a:rPr lang="ru-RU" sz="2200" i="1" dirty="0"/>
              <a:t> навигационные (с </a:t>
            </a:r>
            <a:r>
              <a:rPr lang="en-US" sz="2200" i="1" dirty="0"/>
              <a:t>GPS</a:t>
            </a:r>
            <a:r>
              <a:rPr lang="ru-RU" sz="2200" i="1" dirty="0"/>
              <a:t>); </a:t>
            </a:r>
          </a:p>
          <a:p>
            <a:pPr marL="0" lvl="2" indent="0"/>
            <a:r>
              <a:rPr lang="ru-RU" sz="2200" i="1" dirty="0"/>
              <a:t>Графические (многоядерные, много АЛУ, мало команд другого профиля) ориентация на рендеринг – расчет текстуры по модели; </a:t>
            </a:r>
          </a:p>
          <a:p>
            <a:pPr marL="0" lvl="2" indent="0"/>
            <a:r>
              <a:rPr lang="ru-RU" sz="2200" i="1" dirty="0"/>
              <a:t>Коммуникационные (поддержка сетевых интерфейсов и протоколов). Например (</a:t>
            </a:r>
            <a:r>
              <a:rPr lang="ru-RU" sz="2200" i="1" dirty="0" err="1"/>
              <a:t>Ethernet</a:t>
            </a:r>
            <a:r>
              <a:rPr lang="ru-RU" sz="2200" i="1" dirty="0"/>
              <a:t>, или беспроводных, например </a:t>
            </a:r>
            <a:r>
              <a:rPr lang="en-US" sz="2200" i="1" dirty="0" err="1"/>
              <a:t>WiFi</a:t>
            </a:r>
            <a:r>
              <a:rPr lang="en-US" sz="2200" i="1" dirty="0"/>
              <a:t> </a:t>
            </a:r>
            <a:r>
              <a:rPr lang="ru-RU" sz="2200" i="1" dirty="0"/>
              <a:t>и </a:t>
            </a:r>
            <a:r>
              <a:rPr lang="en-US" sz="2200" i="1" dirty="0"/>
              <a:t>GPRS</a:t>
            </a:r>
            <a:r>
              <a:rPr lang="ru-RU" sz="2200" i="1" dirty="0"/>
              <a:t>)</a:t>
            </a:r>
          </a:p>
          <a:p>
            <a:endParaRPr lang="ru-RU" sz="2200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214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Особенности архитектуры процессоров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Введение в архитектуру процессорных устройств.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1778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/>
              <a:t>Архитектуры процессоров. </a:t>
            </a:r>
            <a:br>
              <a:rPr lang="ru-RU" sz="2400" b="1" dirty="0"/>
            </a:br>
            <a:r>
              <a:rPr lang="ru-RU" sz="2400" b="1" dirty="0"/>
              <a:t>Виды архитектура процессоров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08720"/>
            <a:ext cx="4392488" cy="5688632"/>
          </a:xfrm>
        </p:spPr>
        <p:txBody>
          <a:bodyPr>
            <a:noAutofit/>
          </a:bodyPr>
          <a:lstStyle/>
          <a:p>
            <a:pPr>
              <a:spcBef>
                <a:spcPts val="332"/>
              </a:spcBef>
            </a:pPr>
            <a:r>
              <a:rPr lang="ru-RU" sz="1800" b="1" i="1" dirty="0"/>
              <a:t>Гарвардская архитектура</a:t>
            </a:r>
            <a:r>
              <a:rPr lang="ru-RU" sz="1800" dirty="0"/>
              <a:t> предполагает раздельное использование памяти программ и данных. </a:t>
            </a:r>
          </a:p>
          <a:p>
            <a:pPr>
              <a:spcBef>
                <a:spcPts val="332"/>
              </a:spcBef>
            </a:pPr>
            <a:r>
              <a:rPr lang="ru-RU" sz="1800" dirty="0"/>
              <a:t>Обычно используют для повышения быстродействия системы за счёт разделения путей доступа к памяти программ и данных. </a:t>
            </a:r>
          </a:p>
          <a:p>
            <a:pPr>
              <a:spcBef>
                <a:spcPts val="332"/>
              </a:spcBef>
            </a:pPr>
            <a:r>
              <a:rPr lang="ru-RU" sz="1800" dirty="0"/>
              <a:t>Большинство специализированных микропроцессоров (особенно микроконтроллеры) имеют данную архитектуру. </a:t>
            </a:r>
          </a:p>
          <a:p>
            <a:pPr>
              <a:spcBef>
                <a:spcPts val="332"/>
              </a:spcBef>
            </a:pPr>
            <a:r>
              <a:rPr lang="ru-RU" sz="1800" b="1" i="1" dirty="0"/>
              <a:t>Архитектура фон Неймана</a:t>
            </a:r>
            <a:r>
              <a:rPr lang="ru-RU" sz="1800" dirty="0"/>
              <a:t> – предполагает хранение программ и данных в общей памяти.</a:t>
            </a:r>
          </a:p>
          <a:p>
            <a:pPr>
              <a:spcBef>
                <a:spcPts val="332"/>
              </a:spcBef>
            </a:pPr>
            <a:r>
              <a:rPr lang="ru-RU" sz="1800" dirty="0"/>
              <a:t>Наиболее характерна для процессоров, ориентированных на использование в компьютерах. </a:t>
            </a:r>
          </a:p>
          <a:p>
            <a:pPr>
              <a:spcBef>
                <a:spcPts val="332"/>
              </a:spcBef>
            </a:pPr>
            <a:r>
              <a:rPr lang="ru-RU" sz="1800" dirty="0"/>
              <a:t>Примером могут служить микропроцессоры семейства х86. </a:t>
            </a:r>
          </a:p>
          <a:p>
            <a:pPr>
              <a:spcBef>
                <a:spcPts val="332"/>
              </a:spcBef>
            </a:pPr>
            <a:endParaRPr lang="ru-RU" sz="1800" dirty="0"/>
          </a:p>
          <a:p>
            <a:endParaRPr lang="ru-RU" sz="1800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005064"/>
            <a:ext cx="3966113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124744"/>
            <a:ext cx="3811766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4148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2" algn="ctr"/>
            <a:r>
              <a:rPr lang="ru-RU" sz="2400" b="1" dirty="0"/>
              <a:t>Архитектуры процессоров. </a:t>
            </a:r>
            <a:br>
              <a:rPr lang="ru-RU" sz="2400" b="1" dirty="0"/>
            </a:br>
            <a:r>
              <a:rPr lang="ru-RU" sz="2400" b="1" dirty="0"/>
              <a:t>Особенности гарвардской архитектуры</a:t>
            </a:r>
            <a:endParaRPr lang="ru-RU" sz="2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052736"/>
            <a:ext cx="8712968" cy="5616624"/>
          </a:xfrm>
        </p:spPr>
        <p:txBody>
          <a:bodyPr>
            <a:noAutofit/>
          </a:bodyPr>
          <a:lstStyle/>
          <a:p>
            <a:r>
              <a:rPr lang="ru-RU" sz="2000" b="1" dirty="0"/>
              <a:t>Применение отдельной небольшой по объему </a:t>
            </a:r>
            <a:r>
              <a:rPr lang="ru-RU" sz="2000" b="1" i="1" dirty="0"/>
              <a:t>памяти данных</a:t>
            </a:r>
            <a:r>
              <a:rPr lang="ru-RU" sz="2000" b="1" dirty="0"/>
              <a:t> сокращает длину </a:t>
            </a:r>
            <a:r>
              <a:rPr lang="ru-RU" sz="2000" b="1" i="1" dirty="0"/>
              <a:t>команд</a:t>
            </a:r>
            <a:r>
              <a:rPr lang="ru-RU" sz="2000" b="1" dirty="0"/>
              <a:t> и ускоряет поиска информации в </a:t>
            </a:r>
            <a:r>
              <a:rPr lang="ru-RU" sz="2000" b="1" i="1" dirty="0"/>
              <a:t>памяти данных</a:t>
            </a:r>
            <a:r>
              <a:rPr lang="ru-RU" sz="2000" b="1" dirty="0"/>
              <a:t>. </a:t>
            </a:r>
            <a:r>
              <a:rPr lang="ru-RU" sz="2000" dirty="0"/>
              <a:t>Использование единого адресного пространства приводит к увеличению формата </a:t>
            </a:r>
            <a:r>
              <a:rPr lang="ru-RU" sz="2000" i="1" dirty="0"/>
              <a:t>команд</a:t>
            </a:r>
            <a:r>
              <a:rPr lang="ru-RU" sz="2000" dirty="0"/>
              <a:t> за счет увеличения числа разрядов для адресации операндов. </a:t>
            </a:r>
          </a:p>
          <a:p>
            <a:r>
              <a:rPr lang="ru-RU" sz="2000" dirty="0"/>
              <a:t>Гарвардская архитектура обеспечивает </a:t>
            </a:r>
            <a:r>
              <a:rPr lang="ru-RU" sz="2000" b="1" dirty="0"/>
              <a:t>потенциально более высокую скорость выполнения программы </a:t>
            </a:r>
            <a:r>
              <a:rPr lang="ru-RU" sz="2000" dirty="0"/>
              <a:t>по сравнению с фон-неймановской </a:t>
            </a:r>
            <a:r>
              <a:rPr lang="ru-RU" sz="2000" b="1" dirty="0"/>
              <a:t>за счет возможности реализации параллельных операций. Выборка</a:t>
            </a:r>
            <a:r>
              <a:rPr lang="ru-RU" sz="2000" dirty="0"/>
              <a:t> </a:t>
            </a:r>
            <a:r>
              <a:rPr lang="ru-RU" sz="2000" b="1" dirty="0"/>
              <a:t>следующей</a:t>
            </a:r>
            <a:r>
              <a:rPr lang="ru-RU" sz="2000" dirty="0"/>
              <a:t> </a:t>
            </a:r>
            <a:r>
              <a:rPr lang="ru-RU" sz="2000" b="1" dirty="0"/>
              <a:t>команды может происходить одновременно с выполнением предыдущей</a:t>
            </a:r>
            <a:r>
              <a:rPr lang="ru-RU" sz="2000" dirty="0"/>
              <a:t>, и нет необходимости останавливать процессор на время выборки команды. </a:t>
            </a:r>
          </a:p>
          <a:p>
            <a:r>
              <a:rPr lang="ru-RU" sz="2000" u="sng" dirty="0"/>
              <a:t>Этот метод реализации операций позволяет обеспечивать выполнение различных команд за одинаковое число тактов, что дает возможность более просто определить время выполнения циклов и критичных участков программы. </a:t>
            </a:r>
            <a:endParaRPr lang="ru-RU" sz="2000" dirty="0"/>
          </a:p>
          <a:p>
            <a:r>
              <a:rPr lang="ru-RU" sz="2000" dirty="0"/>
              <a:t>Большинство производителей современных микроконтроллеров используют гарвардскую архитектуру. 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112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6493"/>
            <a:ext cx="8229600" cy="634082"/>
          </a:xfrm>
        </p:spPr>
        <p:txBody>
          <a:bodyPr>
            <a:noAutofit/>
          </a:bodyPr>
          <a:lstStyle/>
          <a:p>
            <a:pPr lvl="2" algn="ctr"/>
            <a:r>
              <a:rPr lang="ru-RU" sz="2400" b="1" dirty="0"/>
              <a:t>Архитектуры процессоров. </a:t>
            </a:r>
            <a:br>
              <a:rPr lang="ru-RU" sz="2400" b="1" dirty="0"/>
            </a:br>
            <a:r>
              <a:rPr lang="ru-RU" sz="2400" b="1" dirty="0"/>
              <a:t>Архитектура Фон-Неймана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08720"/>
            <a:ext cx="8640960" cy="5760640"/>
          </a:xfrm>
        </p:spPr>
        <p:txBody>
          <a:bodyPr>
            <a:noAutofit/>
          </a:bodyPr>
          <a:lstStyle/>
          <a:p>
            <a:pPr>
              <a:spcBef>
                <a:spcPts val="320"/>
              </a:spcBef>
            </a:pPr>
            <a:r>
              <a:rPr lang="ru-RU" sz="2000" b="1" dirty="0"/>
              <a:t>Упрощение устройства процессора</a:t>
            </a:r>
            <a:r>
              <a:rPr lang="ru-RU" sz="2000" dirty="0"/>
              <a:t>,-обращение к одной общей памяти. </a:t>
            </a:r>
          </a:p>
          <a:p>
            <a:pPr>
              <a:spcBef>
                <a:spcPts val="320"/>
              </a:spcBef>
            </a:pPr>
            <a:r>
              <a:rPr lang="ru-RU" sz="2000" b="1" dirty="0"/>
              <a:t>Единая область памяти позволяет оперативно перераспределять ресурсы между областями программ и данных</a:t>
            </a:r>
            <a:r>
              <a:rPr lang="ru-RU" sz="2000" dirty="0"/>
              <a:t>, что повышает гибкость системы. </a:t>
            </a:r>
          </a:p>
          <a:p>
            <a:pPr>
              <a:spcBef>
                <a:spcPts val="320"/>
              </a:spcBef>
            </a:pPr>
            <a:r>
              <a:rPr lang="ru-RU" sz="2000" b="1" dirty="0"/>
              <a:t>Архитектура фон Неймана последовательная</a:t>
            </a:r>
            <a:r>
              <a:rPr lang="ru-RU" sz="2000" dirty="0"/>
              <a:t>. Выполняемые действия определяются блоком управления и АЛУ. Центральный процессор выбирает и исполняет команды из памяти последовательно, адрес очередной команды задается «счетчиком адреса» в блоке управления.</a:t>
            </a:r>
          </a:p>
          <a:p>
            <a:r>
              <a:rPr lang="ru-RU" sz="2000" dirty="0"/>
              <a:t>Часто в процессоры встроены </a:t>
            </a:r>
            <a:r>
              <a:rPr lang="ru-RU" sz="2000" b="1" dirty="0"/>
              <a:t>сопроцессоры</a:t>
            </a:r>
            <a:r>
              <a:rPr lang="ru-RU" sz="2000" dirty="0"/>
              <a:t>, имеющие преимущества при решении определённого рода задач (например, для операций с плавающей запятой). </a:t>
            </a:r>
          </a:p>
          <a:p>
            <a:endParaRPr lang="ru-RU" sz="1800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Рисунок 4" descr="https://sites.google.com/site/computerarchiteture/_/rsrc/1480950840796/razdel-2-osnovnye-komponenty-evm/2-1-processor-alu-uu-kontrollery/11.%20%D1%81%D1%85%D0%B5%D0%BC%D0%B0jpg.jpg?height=134&amp;width=40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680" y="4482878"/>
            <a:ext cx="5256584" cy="16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785628" y="6092611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Блок-схема архитектуры центрального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73737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400" b="1" dirty="0"/>
              <a:t>Архитектуры процессоров. Магистральная организация процессов.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08720"/>
            <a:ext cx="8442938" cy="5616624"/>
          </a:xfrm>
        </p:spPr>
        <p:txBody>
          <a:bodyPr>
            <a:noAutofit/>
          </a:bodyPr>
          <a:lstStyle/>
          <a:p>
            <a:r>
              <a:rPr lang="ru-RU" sz="1800" b="1" dirty="0"/>
              <a:t>Магистраль или шина (</a:t>
            </a:r>
            <a:r>
              <a:rPr lang="ru-RU" sz="1800" b="1" dirty="0" err="1"/>
              <a:t>Bus</a:t>
            </a:r>
            <a:r>
              <a:rPr lang="ru-RU" sz="1800" b="1" dirty="0"/>
              <a:t>)</a:t>
            </a:r>
            <a:r>
              <a:rPr lang="ru-RU" sz="1800" dirty="0"/>
              <a:t> – группа линий передачи информации, объединенных общей функцией.</a:t>
            </a:r>
          </a:p>
          <a:p>
            <a:r>
              <a:rPr lang="ru-RU" sz="1800" b="1" dirty="0"/>
              <a:t>В общем случае у процессору требуется 3 шины – шина адреса, шина данных и шина управления. </a:t>
            </a:r>
          </a:p>
          <a:p>
            <a:r>
              <a:rPr lang="ru-RU" sz="1800" dirty="0"/>
              <a:t>Для снижения общего количества линий связи магистрали </a:t>
            </a:r>
            <a:r>
              <a:rPr lang="ru-RU" sz="1800" b="1" dirty="0"/>
              <a:t>часто применяется</a:t>
            </a:r>
            <a:r>
              <a:rPr lang="ru-RU" sz="1800" dirty="0"/>
              <a:t> </a:t>
            </a:r>
            <a:r>
              <a:rPr lang="ru-RU" sz="1800" b="1" i="1" dirty="0"/>
              <a:t>мультиплексирование</a:t>
            </a:r>
            <a:r>
              <a:rPr lang="ru-RU" sz="1800" dirty="0"/>
              <a:t>  </a:t>
            </a:r>
            <a:r>
              <a:rPr lang="ru-RU" sz="1800" i="1" dirty="0"/>
              <a:t>шин адреса</a:t>
            </a:r>
            <a:r>
              <a:rPr lang="ru-RU" sz="1800" dirty="0"/>
              <a:t> и </a:t>
            </a:r>
            <a:r>
              <a:rPr lang="ru-RU" sz="1800" i="1" dirty="0"/>
              <a:t>данных</a:t>
            </a:r>
            <a:r>
              <a:rPr lang="ru-RU" sz="1800" dirty="0"/>
              <a:t> в разные моменты времени. Для фиксации этих моментов (стробирования) служат специальные сигналы на </a:t>
            </a:r>
            <a:r>
              <a:rPr lang="ru-RU" sz="1800" i="1" dirty="0"/>
              <a:t>шине управления</a:t>
            </a:r>
            <a:r>
              <a:rPr lang="ru-RU" sz="1800" dirty="0"/>
              <a:t>. </a:t>
            </a:r>
          </a:p>
          <a:p>
            <a:r>
              <a:rPr lang="ru-RU" sz="1800" b="1" i="1" dirty="0"/>
              <a:t>Шина управления (инструкций)</a:t>
            </a:r>
            <a:r>
              <a:rPr lang="ru-RU" sz="1800" dirty="0"/>
              <a:t> — это вспомогательная шина по которой передаются </a:t>
            </a:r>
            <a:r>
              <a:rPr lang="ru-RU" sz="1800" b="1" dirty="0"/>
              <a:t>управляющие и служебные сигналы</a:t>
            </a:r>
            <a:r>
              <a:rPr lang="ru-RU" sz="1800" dirty="0"/>
              <a:t>. Также сигналы с </a:t>
            </a:r>
            <a:r>
              <a:rPr lang="ru-RU" sz="1800" b="1" dirty="0"/>
              <a:t>внешних и внутренних источников</a:t>
            </a:r>
            <a:r>
              <a:rPr lang="ru-RU" sz="1800" dirty="0"/>
              <a:t>. </a:t>
            </a:r>
          </a:p>
          <a:p>
            <a:r>
              <a:rPr lang="ru-RU" sz="1800" b="1" i="1" dirty="0"/>
              <a:t>Основные функции шины управления  - вызов прерываний. </a:t>
            </a:r>
          </a:p>
          <a:p>
            <a:r>
              <a:rPr lang="ru-RU" sz="1600" dirty="0"/>
              <a:t>На пример, в момент ввода с клавиатуры или достижение определенного значения внутреннего таймера. Предполагается выполнение определённых действий по сигналам прерываний.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 descr="https://sites.google.com/site/computerarchiteture/_/rsrc/1480950840796/razdel-2-osnovnye-komponenty-evm/2-1-processor-alu-uu-kontrollery/11.%20%D1%81%D1%85%D0%B5%D0%BC%D0%B0jpg.jpg?height=134&amp;width=40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301208"/>
            <a:ext cx="4755604" cy="13407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074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Основные понятие архитектуры процессоров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Введение в архитектуру процессорных устройств.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7542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6493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400" b="1" dirty="0"/>
              <a:t>Архитектуры процессоров. Кэш память.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3548" y="692696"/>
            <a:ext cx="8136904" cy="5688632"/>
          </a:xfrm>
        </p:spPr>
        <p:txBody>
          <a:bodyPr>
            <a:noAutofit/>
          </a:bodyPr>
          <a:lstStyle/>
          <a:p>
            <a:r>
              <a:rPr lang="ru-RU" sz="2000" dirty="0"/>
              <a:t>Внутри центрального процессора находится быстрая память небольшого объема для хранения промежуточных результатов и некоторых команд управления – </a:t>
            </a:r>
            <a:r>
              <a:rPr lang="ru-RU" sz="2000" b="1" dirty="0"/>
              <a:t>КЭШ память</a:t>
            </a:r>
            <a:r>
              <a:rPr lang="ru-RU" sz="2000" dirty="0"/>
              <a:t>. </a:t>
            </a:r>
          </a:p>
          <a:p>
            <a:r>
              <a:rPr lang="ru-RU" sz="2000" dirty="0"/>
              <a:t>Кэш может быть многоуровневый. </a:t>
            </a:r>
          </a:p>
          <a:p>
            <a:pPr lvl="1"/>
            <a:r>
              <a:rPr lang="ru-RU" sz="1600" dirty="0"/>
              <a:t>Часто двухуровневый, для хранения команд и отдельно для хранения данных или трех уровневой с дополнительным уровнем для работы между ядрами.</a:t>
            </a:r>
          </a:p>
          <a:p>
            <a:r>
              <a:rPr lang="ru-RU" sz="2000" dirty="0"/>
              <a:t>Операции чтения и записи с регистрами выполняются очень быстро, поскольку они находятся внутри центрального процессора. </a:t>
            </a:r>
          </a:p>
          <a:p>
            <a:r>
              <a:rPr lang="ru-RU" sz="2000" dirty="0"/>
              <a:t>Кэш-память позволяет держать наиболее часто используемые слова внутри центрального процессора и избегать (медленных) обращений к основной памяти.</a:t>
            </a:r>
          </a:p>
          <a:p>
            <a:pPr lvl="1"/>
            <a:r>
              <a:rPr lang="ru-RU" sz="1800" dirty="0"/>
              <a:t>скорость работы процессора выше скорости операции обращения к памяти и получения от туда данных.</a:t>
            </a:r>
          </a:p>
          <a:p>
            <a:pPr lvl="1"/>
            <a:r>
              <a:rPr lang="ru-RU" sz="1800" dirty="0"/>
              <a:t>За работу Кэш память отвечает специальный контроллер внутри процессора.</a:t>
            </a:r>
          </a:p>
          <a:p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740" y="5373216"/>
            <a:ext cx="6382519" cy="125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7541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6493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400" b="1" dirty="0"/>
              <a:t>Архитектуры процессоров. Регистровая память.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3548" y="748779"/>
            <a:ext cx="8100900" cy="2395190"/>
          </a:xfrm>
        </p:spPr>
        <p:txBody>
          <a:bodyPr>
            <a:noAutofit/>
          </a:bodyPr>
          <a:lstStyle/>
          <a:p>
            <a:r>
              <a:rPr lang="ru-RU" sz="1800" dirty="0"/>
              <a:t>Каждый процессор для обеспечения гибкости работы имеет набор регистров, отвечающих за определенные настройки процессора (такие как, например, тактовая частота) (</a:t>
            </a:r>
            <a:r>
              <a:rPr lang="ru-RU" sz="1800" b="1" dirty="0"/>
              <a:t>Регистры</a:t>
            </a:r>
            <a:r>
              <a:rPr lang="ru-RU" sz="1800" dirty="0"/>
              <a:t>). </a:t>
            </a:r>
          </a:p>
          <a:p>
            <a:r>
              <a:rPr lang="ru-RU" sz="1800" dirty="0"/>
              <a:t>Один из самых главных регистров – это </a:t>
            </a:r>
            <a:r>
              <a:rPr lang="ru-RU" sz="1800" b="1" dirty="0"/>
              <a:t>счетчик команд</a:t>
            </a:r>
            <a:r>
              <a:rPr lang="ru-RU" sz="1800" dirty="0"/>
              <a:t>, в нем указывается, какая по счету последовательная команда должна быть выполнена в настоящее время. </a:t>
            </a:r>
          </a:p>
          <a:p>
            <a:r>
              <a:rPr lang="ru-RU" sz="1800" dirty="0"/>
              <a:t>Также в процессоре имеются регистры, содержащие код текущей команды и регистры операндов для текущей команды</a:t>
            </a:r>
            <a:r>
              <a:rPr lang="ru-RU" sz="2000" dirty="0"/>
              <a:t>.</a:t>
            </a:r>
          </a:p>
          <a:p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7413" name="Picture 5" descr="Ð Ð¸Ñ. 3.1. Ð ÐµÐ³Ð¸ÑÑÑÑ Ð¿ÑÐ¾ÑÐµÑÑÐ¾ÑÐ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3143969"/>
            <a:ext cx="55626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259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400" b="1" dirty="0"/>
              <a:t>Архитектуры процессоров. Устройство управления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790575"/>
            <a:ext cx="8100900" cy="5616624"/>
          </a:xfrm>
        </p:spPr>
        <p:txBody>
          <a:bodyPr>
            <a:noAutofit/>
          </a:bodyPr>
          <a:lstStyle/>
          <a:p>
            <a:pPr lvl="0"/>
            <a:r>
              <a:rPr lang="ru-RU" sz="1800" b="1" dirty="0"/>
              <a:t>Функции устройства управления (УУ)</a:t>
            </a:r>
          </a:p>
          <a:p>
            <a:pPr lvl="0"/>
            <a:r>
              <a:rPr lang="ru-RU" sz="1800" dirty="0"/>
              <a:t>формирует адрес команды, которая должна быть выполнена </a:t>
            </a:r>
          </a:p>
          <a:p>
            <a:pPr lvl="0"/>
            <a:r>
              <a:rPr lang="ru-RU" sz="1800" dirty="0"/>
              <a:t>выдает управляющий сигнал на чтение содержимого соответствующей ячейки запоминающего устройства (ЗУ).</a:t>
            </a:r>
          </a:p>
          <a:p>
            <a:pPr lvl="1"/>
            <a:r>
              <a:rPr lang="ru-RU" sz="1600" dirty="0"/>
              <a:t> Считанная команда передается в УУ. </a:t>
            </a:r>
          </a:p>
          <a:p>
            <a:pPr lvl="0"/>
            <a:r>
              <a:rPr lang="ru-RU" sz="1800" dirty="0"/>
              <a:t>По информации, содержащейся в адресных полях команды, УУ формирует адреса операндов и управляющие сигналы для их чтения из ЗУ и передачи в арифметико-логическое устройство (АЛУ). </a:t>
            </a:r>
          </a:p>
          <a:p>
            <a:pPr lvl="1"/>
            <a:r>
              <a:rPr lang="ru-RU" sz="1600" dirty="0"/>
              <a:t>После считывания операндов УУ по коду операции, содержащемуся в команде, выдает в АЛУ сигналы на выполнение операции. </a:t>
            </a:r>
          </a:p>
          <a:p>
            <a:pPr lvl="0"/>
            <a:r>
              <a:rPr lang="ru-RU" sz="1800" dirty="0"/>
              <a:t>Полученный результат записывается в ЗУ по адресу приемника результата. </a:t>
            </a:r>
          </a:p>
          <a:p>
            <a:pPr lvl="0"/>
            <a:r>
              <a:rPr lang="ru-RU" sz="1800" dirty="0"/>
              <a:t>Признаки результата (знак, наличие переполнения, признак нуля и так далее) поступают в УУ, где записываются в специальный регистр признаков. </a:t>
            </a:r>
          </a:p>
          <a:p>
            <a:pPr lvl="0"/>
            <a:r>
              <a:rPr lang="ru-RU" sz="1800" dirty="0"/>
              <a:t>Эта информация может использоваться при выполнении следующих команд программы, например команд условного перехода.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339614"/>
            <a:ext cx="5301630" cy="144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161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400" b="1" dirty="0"/>
              <a:t>Архитектуры процессоров. </a:t>
            </a:r>
            <a:br>
              <a:rPr lang="ru-RU" sz="2400" b="1" dirty="0"/>
            </a:br>
            <a:r>
              <a:rPr lang="ru-RU" sz="2400" b="1" dirty="0"/>
              <a:t>Арифметико-логическое устройство </a:t>
            </a:r>
            <a:r>
              <a:rPr lang="en-US" sz="2400" b="1" dirty="0"/>
              <a:t>(ALU)</a:t>
            </a:r>
            <a:endParaRPr lang="ru-RU" sz="24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908720"/>
            <a:ext cx="8100900" cy="5616624"/>
          </a:xfrm>
        </p:spPr>
        <p:txBody>
          <a:bodyPr>
            <a:noAutofit/>
          </a:bodyPr>
          <a:lstStyle/>
          <a:p>
            <a:r>
              <a:rPr lang="ru-RU" sz="1800" dirty="0"/>
              <a:t>объединяет различные арифметические и логические операции в одном узле. Например, типичное АЛУ может выполнять сложение, вычитание, сравнение величин, операции «И» и «ИЛИ».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780" y="1995835"/>
            <a:ext cx="33843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АЛУ имеет два регистра операндов</a:t>
            </a:r>
            <a:endParaRPr lang="en-US" dirty="0"/>
          </a:p>
          <a:p>
            <a:r>
              <a:rPr lang="ru-RU" dirty="0"/>
              <a:t>Результат работы АЛУ может быть подан на шины данных или обратно в АЛУ</a:t>
            </a:r>
          </a:p>
          <a:p>
            <a:r>
              <a:rPr lang="ru-RU" dirty="0"/>
              <a:t>АЛУ имеет ряд флаг, соответствующих определённым событиям, например переполнению.</a:t>
            </a:r>
          </a:p>
          <a:p>
            <a:endParaRPr lang="ru-RU" dirty="0"/>
          </a:p>
          <a:p>
            <a:r>
              <a:rPr lang="ru-RU" dirty="0"/>
              <a:t>Часто к АЛУ добавляют сопроцессор для работы с числами с плавающей запятой </a:t>
            </a:r>
          </a:p>
        </p:txBody>
      </p:sp>
      <p:pic>
        <p:nvPicPr>
          <p:cNvPr id="23558" name="Picture 6" descr="ÐÐ°ÑÑÐ¸Ð½ÐºÐ¸ Ð¿Ð¾ Ð·Ð°Ð¿ÑÐ¾ÑÑ ÐÐÐ£ ÑÐ¾Ð²ÑÐµÐ¼ÐµÐ½Ð½Ð¾Ð³Ð¾ Ð¿ÑÐ¾ÑÐµÑÑÐ¾ÑÐ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971576"/>
            <a:ext cx="4444755" cy="419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308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400" b="1" dirty="0"/>
              <a:t>Архитектуры процессоров. </a:t>
            </a:r>
            <a:br>
              <a:rPr lang="ru-RU" sz="2400" b="1" dirty="0"/>
            </a:br>
            <a:r>
              <a:rPr lang="ru-RU" sz="2400" b="1" dirty="0"/>
              <a:t>Организация наборов команд процессоров</a:t>
            </a:r>
            <a:r>
              <a:rPr lang="ru-RU" sz="2400" dirty="0"/>
              <a:t>. </a:t>
            </a:r>
            <a:endParaRPr lang="ru-RU" sz="24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1052736"/>
            <a:ext cx="810090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b="1" i="1" dirty="0"/>
              <a:t>Программа</a:t>
            </a:r>
            <a:r>
              <a:rPr lang="ru-RU" sz="1800" dirty="0"/>
              <a:t> размещена в памяти команд (ПК). После запуска устройство  управления (УУ) начинает выполнять три действия: </a:t>
            </a:r>
          </a:p>
          <a:p>
            <a:pPr marL="400050" lvl="1" indent="0">
              <a:buNone/>
            </a:pPr>
            <a:r>
              <a:rPr lang="ru-RU" sz="1600" dirty="0"/>
              <a:t>1) последовательную выборку команды из памяти команд; </a:t>
            </a:r>
          </a:p>
          <a:p>
            <a:pPr marL="400050" lvl="1" indent="0">
              <a:buNone/>
            </a:pPr>
            <a:r>
              <a:rPr lang="ru-RU" sz="1600" dirty="0"/>
              <a:t>2) декодирование (интерпретацию) кода команды;</a:t>
            </a:r>
          </a:p>
          <a:p>
            <a:pPr marL="400050" lvl="1" indent="0">
              <a:buNone/>
            </a:pPr>
            <a:r>
              <a:rPr lang="ru-RU" sz="1600" dirty="0"/>
              <a:t>3) выполнение операции, соответствующей команде в устройстве обработки (ОУ). </a:t>
            </a:r>
          </a:p>
          <a:p>
            <a:r>
              <a:rPr lang="ru-RU" sz="1800" b="1" i="1" dirty="0"/>
              <a:t>Команда или инструкция</a:t>
            </a:r>
            <a:r>
              <a:rPr lang="ru-RU" sz="1800" i="1" dirty="0"/>
              <a:t> </a:t>
            </a:r>
            <a:r>
              <a:rPr lang="ru-RU" sz="1800" dirty="0"/>
              <a:t>(</a:t>
            </a:r>
            <a:r>
              <a:rPr lang="ru-RU" sz="1800" dirty="0" err="1"/>
              <a:t>Command</a:t>
            </a:r>
            <a:r>
              <a:rPr lang="ru-RU" sz="1800" dirty="0"/>
              <a:t>, </a:t>
            </a:r>
            <a:r>
              <a:rPr lang="ru-RU" sz="1800" dirty="0" err="1"/>
              <a:t>Instruction</a:t>
            </a:r>
            <a:r>
              <a:rPr lang="ru-RU" sz="1800" dirty="0"/>
              <a:t>) – двоичный код, служащий для настройки программно-управляемого устройства на выполнение заданной операции.</a:t>
            </a:r>
          </a:p>
          <a:p>
            <a:r>
              <a:rPr lang="ru-RU" sz="1800" b="1" i="1" dirty="0"/>
              <a:t>Система команд </a:t>
            </a:r>
            <a:r>
              <a:rPr lang="ru-RU" sz="1800" dirty="0"/>
              <a:t>(</a:t>
            </a:r>
            <a:r>
              <a:rPr lang="ru-RU" sz="1800" dirty="0" err="1"/>
              <a:t>Command</a:t>
            </a:r>
            <a:r>
              <a:rPr lang="ru-RU" sz="1800" dirty="0"/>
              <a:t> </a:t>
            </a:r>
            <a:r>
              <a:rPr lang="ru-RU" sz="1800" dirty="0" err="1"/>
              <a:t>set</a:t>
            </a:r>
            <a:r>
              <a:rPr lang="ru-RU" sz="1800" dirty="0"/>
              <a:t>) – совокупность всех команд, допустимых для данного программного управляемого устройства.</a:t>
            </a:r>
          </a:p>
          <a:p>
            <a:r>
              <a:rPr lang="ru-RU" sz="1800" b="1" i="1" dirty="0"/>
              <a:t>Программа</a:t>
            </a:r>
            <a:r>
              <a:rPr lang="ru-RU" sz="1800" i="1" dirty="0"/>
              <a:t> </a:t>
            </a:r>
            <a:r>
              <a:rPr lang="ru-RU" sz="1800" dirty="0"/>
              <a:t>(</a:t>
            </a:r>
            <a:r>
              <a:rPr lang="ru-RU" sz="1800" dirty="0" err="1"/>
              <a:t>Program</a:t>
            </a:r>
            <a:r>
              <a:rPr lang="ru-RU" sz="1800" dirty="0"/>
              <a:t>) – последовательность инструкций (команд) и логических условий, реализующих заданный алгоритм.</a:t>
            </a:r>
          </a:p>
          <a:p>
            <a:r>
              <a:rPr lang="ru-RU" sz="1800" b="1" dirty="0"/>
              <a:t>По типам команд процессоры делят на:</a:t>
            </a:r>
            <a:endParaRPr lang="ru-RU" sz="1800" dirty="0"/>
          </a:p>
          <a:p>
            <a:pPr lvl="1"/>
            <a:r>
              <a:rPr lang="en-US" sz="1600" b="1" i="1" dirty="0"/>
              <a:t>CISC</a:t>
            </a:r>
            <a:r>
              <a:rPr lang="en-US" sz="1600" dirty="0"/>
              <a:t> (Complex Instruction Set Computing) </a:t>
            </a:r>
            <a:r>
              <a:rPr lang="ru-RU" sz="1600" dirty="0"/>
              <a:t>с полным на</a:t>
            </a:r>
            <a:r>
              <a:rPr lang="en-US" sz="1600" dirty="0"/>
              <a:t>-</a:t>
            </a:r>
            <a:r>
              <a:rPr lang="ru-RU" sz="1600" dirty="0"/>
              <a:t>бором команд</a:t>
            </a:r>
            <a:r>
              <a:rPr lang="en-US" sz="1600" dirty="0"/>
              <a:t>; </a:t>
            </a:r>
            <a:endParaRPr lang="ru-RU" sz="1600" dirty="0"/>
          </a:p>
          <a:p>
            <a:pPr lvl="1"/>
            <a:r>
              <a:rPr lang="en-US" sz="1600" b="1" i="1" dirty="0"/>
              <a:t>RISC</a:t>
            </a:r>
            <a:r>
              <a:rPr lang="en-US" sz="1600" dirty="0"/>
              <a:t> (Reduced Instruction Set Computing) </a:t>
            </a:r>
            <a:r>
              <a:rPr lang="ru-RU" sz="1600" dirty="0"/>
              <a:t>с сокращенным набором команд</a:t>
            </a:r>
            <a:r>
              <a:rPr lang="en-US" sz="1600" dirty="0"/>
              <a:t>; </a:t>
            </a:r>
            <a:endParaRPr lang="ru-RU" sz="1600" dirty="0"/>
          </a:p>
          <a:p>
            <a:pPr lvl="1"/>
            <a:r>
              <a:rPr lang="en-US" sz="1600" b="1" i="1" dirty="0"/>
              <a:t>MISC</a:t>
            </a:r>
            <a:r>
              <a:rPr lang="ru-RU" sz="1600" dirty="0"/>
              <a:t> (</a:t>
            </a:r>
            <a:r>
              <a:rPr lang="ru-RU" sz="1600" dirty="0" err="1"/>
              <a:t>Minimal</a:t>
            </a:r>
            <a:r>
              <a:rPr lang="ru-RU" sz="1600" dirty="0"/>
              <a:t> </a:t>
            </a:r>
            <a:r>
              <a:rPr lang="ru-RU" sz="1600" dirty="0" err="1"/>
              <a:t>Instruction</a:t>
            </a:r>
            <a:r>
              <a:rPr lang="ru-RU" sz="1600" dirty="0"/>
              <a:t> </a:t>
            </a:r>
            <a:r>
              <a:rPr lang="ru-RU" sz="1600" dirty="0" err="1"/>
              <a:t>Set</a:t>
            </a:r>
            <a:r>
              <a:rPr lang="ru-RU" sz="1600" dirty="0"/>
              <a:t> </a:t>
            </a:r>
            <a:r>
              <a:rPr lang="ru-RU" sz="1600" dirty="0" err="1"/>
              <a:t>Computer</a:t>
            </a:r>
            <a:r>
              <a:rPr lang="ru-RU" sz="1600" dirty="0"/>
              <a:t>) с минимальным набором команд;</a:t>
            </a:r>
          </a:p>
          <a:p>
            <a:pPr lvl="1"/>
            <a:r>
              <a:rPr lang="en-US" sz="1600" b="1" i="1" dirty="0"/>
              <a:t>VLIW</a:t>
            </a:r>
            <a:r>
              <a:rPr lang="ru-RU" sz="1600" b="1" i="1" dirty="0"/>
              <a:t> (</a:t>
            </a:r>
            <a:r>
              <a:rPr lang="ru-RU" sz="1600" dirty="0" err="1"/>
              <a:t>Very</a:t>
            </a:r>
            <a:r>
              <a:rPr lang="ru-RU" sz="1600" dirty="0"/>
              <a:t> </a:t>
            </a:r>
            <a:r>
              <a:rPr lang="ru-RU" sz="1600" dirty="0" err="1"/>
              <a:t>Long</a:t>
            </a:r>
            <a:r>
              <a:rPr lang="ru-RU" sz="1600" dirty="0"/>
              <a:t> </a:t>
            </a:r>
            <a:r>
              <a:rPr lang="ru-RU" sz="1600" dirty="0" err="1"/>
              <a:t>Instruction</a:t>
            </a:r>
            <a:r>
              <a:rPr lang="ru-RU" sz="1600" dirty="0"/>
              <a:t> </a:t>
            </a:r>
            <a:r>
              <a:rPr lang="ru-RU" sz="1600" dirty="0" err="1"/>
              <a:t>Word</a:t>
            </a:r>
            <a:r>
              <a:rPr lang="ru-RU" sz="1600" dirty="0"/>
              <a:t>) (одна команда выполняется параллельно на нескольких процессорах).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595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400" b="1" dirty="0"/>
              <a:t>Архитектуры процессоров. </a:t>
            </a:r>
            <a:br>
              <a:rPr lang="ru-RU" sz="2400" b="1" dirty="0"/>
            </a:br>
            <a:r>
              <a:rPr lang="ru-RU" sz="2400" b="1" dirty="0"/>
              <a:t>CI</a:t>
            </a:r>
            <a:r>
              <a:rPr lang="en-US" sz="2400" b="1" dirty="0"/>
              <a:t>S</a:t>
            </a:r>
            <a:r>
              <a:rPr lang="ru-RU" sz="2400" b="1" dirty="0"/>
              <a:t>C 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1052736"/>
            <a:ext cx="810090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CISC (англ. </a:t>
            </a:r>
            <a:r>
              <a:rPr lang="ru-RU" sz="1800" dirty="0" err="1"/>
              <a:t>Complex</a:t>
            </a:r>
            <a:r>
              <a:rPr lang="ru-RU" sz="1800" dirty="0"/>
              <a:t> </a:t>
            </a:r>
            <a:r>
              <a:rPr lang="ru-RU" sz="1800" dirty="0" err="1"/>
              <a:t>Instruction</a:t>
            </a:r>
            <a:r>
              <a:rPr lang="ru-RU" sz="1800" dirty="0"/>
              <a:t> </a:t>
            </a:r>
            <a:r>
              <a:rPr lang="ru-RU" sz="1800" dirty="0" err="1"/>
              <a:t>Set</a:t>
            </a:r>
            <a:r>
              <a:rPr lang="ru-RU" sz="1800" dirty="0"/>
              <a:t> </a:t>
            </a:r>
            <a:r>
              <a:rPr lang="ru-RU" sz="1800" dirty="0" err="1"/>
              <a:t>Computer</a:t>
            </a:r>
            <a:r>
              <a:rPr lang="ru-RU" sz="1800" dirty="0"/>
              <a:t> — «компьютер с полным набором команд») – полная система команд, подразумевает, что все необходимые для машинного языка команды выполняются на аппаратном уровне.  </a:t>
            </a:r>
          </a:p>
          <a:p>
            <a:pPr marL="0" lvl="1" indent="0">
              <a:buNone/>
            </a:pPr>
            <a:r>
              <a:rPr lang="ru-RU" sz="1600" dirty="0"/>
              <a:t>Самый яркий пример CISC архитектуры — это x86 (он же IA-32) и x86_64 (он же AMD64).</a:t>
            </a:r>
          </a:p>
          <a:p>
            <a:r>
              <a:rPr lang="ru-RU" sz="1800" dirty="0"/>
              <a:t>нефиксированная  длина команд, </a:t>
            </a:r>
          </a:p>
          <a:p>
            <a:r>
              <a:rPr lang="ru-RU" sz="1800" dirty="0"/>
              <a:t>небольшое число регистров, многие из которых выполняют строго определенную функцию.</a:t>
            </a:r>
          </a:p>
          <a:p>
            <a:r>
              <a:rPr lang="ru-RU" sz="1800" dirty="0"/>
              <a:t>одна команда может быть заменена ей аналогичной, либо группой команд, выполняющих ту же функцию. </a:t>
            </a:r>
          </a:p>
          <a:p>
            <a:r>
              <a:rPr lang="en-US" sz="1800" dirty="0"/>
              <a:t>CSIC </a:t>
            </a:r>
            <a:r>
              <a:rPr lang="ru-RU" sz="1800" dirty="0"/>
              <a:t>и </a:t>
            </a:r>
            <a:r>
              <a:rPr lang="en-US" sz="1800" dirty="0"/>
              <a:t>RISC </a:t>
            </a:r>
            <a:r>
              <a:rPr lang="ru-RU" sz="1800" dirty="0"/>
              <a:t>процессоры несовместимы.</a:t>
            </a:r>
          </a:p>
          <a:p>
            <a:r>
              <a:rPr lang="en-US" sz="1800" dirty="0"/>
              <a:t>CISC </a:t>
            </a:r>
            <a:r>
              <a:rPr lang="ru-RU" sz="1800" dirty="0"/>
              <a:t>система команд исторически появилась первой, по этому большинство  процессоров </a:t>
            </a:r>
            <a:r>
              <a:rPr lang="en-US" sz="1800" dirty="0"/>
              <a:t>CISC</a:t>
            </a:r>
            <a:r>
              <a:rPr lang="ru-RU" sz="1800" dirty="0"/>
              <a:t>.</a:t>
            </a:r>
          </a:p>
          <a:p>
            <a:pPr lvl="1"/>
            <a:r>
              <a:rPr lang="ru-RU" sz="1600" dirty="0"/>
              <a:t>Процессоры </a:t>
            </a:r>
            <a:r>
              <a:rPr lang="ru-RU" sz="1600" dirty="0" err="1"/>
              <a:t>Intel</a:t>
            </a:r>
            <a:r>
              <a:rPr lang="ru-RU" sz="1600" dirty="0"/>
              <a:t>, начиная с процессора 486, содержат RISC-ядро, которое выполняет самые простые (и обычно самые распространенные) команды за один цикл тракта данных, а по обычной технологии CISC интерпретируются более сложные команды. В результате обычные команды выполняются быстро, а более сложные и редкие — медленно. </a:t>
            </a:r>
          </a:p>
          <a:p>
            <a:pPr lvl="1"/>
            <a:r>
              <a:rPr lang="ru-RU" sz="1600" dirty="0"/>
              <a:t>на выполнение даже самой короткой команды из системы CISC обычно тратится 4 такта.</a:t>
            </a:r>
          </a:p>
          <a:p>
            <a:pPr lvl="1"/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719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400" b="1" dirty="0"/>
              <a:t>Архитектуры процессоров. </a:t>
            </a:r>
            <a:br>
              <a:rPr lang="ru-RU" sz="2400" b="1" dirty="0"/>
            </a:br>
            <a:r>
              <a:rPr lang="en-US" sz="2400" b="1" dirty="0"/>
              <a:t>RISC</a:t>
            </a:r>
            <a:r>
              <a:rPr lang="ru-RU" sz="2400" b="1" dirty="0"/>
              <a:t> 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1052736"/>
            <a:ext cx="810090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RISC (англ. </a:t>
            </a:r>
            <a:r>
              <a:rPr lang="ru-RU" sz="1800" dirty="0" err="1"/>
              <a:t>Reduced</a:t>
            </a:r>
            <a:r>
              <a:rPr lang="ru-RU" sz="1800" dirty="0"/>
              <a:t> </a:t>
            </a:r>
            <a:r>
              <a:rPr lang="ru-RU" sz="1800" dirty="0" err="1"/>
              <a:t>Instruction</a:t>
            </a:r>
            <a:r>
              <a:rPr lang="ru-RU" sz="1800" dirty="0"/>
              <a:t> </a:t>
            </a:r>
            <a:r>
              <a:rPr lang="ru-RU" sz="1800" dirty="0" err="1"/>
              <a:t>Set</a:t>
            </a:r>
            <a:r>
              <a:rPr lang="ru-RU" sz="1800" dirty="0"/>
              <a:t> </a:t>
            </a:r>
            <a:r>
              <a:rPr lang="ru-RU" sz="1800" dirty="0" err="1"/>
              <a:t>Computer</a:t>
            </a:r>
            <a:r>
              <a:rPr lang="ru-RU" sz="1800" dirty="0"/>
              <a:t> — «компьютер с сокращённым набором команд») — архитектура процессора, в котором быстродействие увеличивается за счёт упрощения инструкций декодирование становится более простым, а время выполнения — меньшим. </a:t>
            </a:r>
            <a:r>
              <a:rPr lang="en-US" sz="1800" dirty="0"/>
              <a:t>	</a:t>
            </a:r>
            <a:endParaRPr lang="ru-RU" sz="1800" dirty="0"/>
          </a:p>
          <a:p>
            <a:pPr marL="400050" lvl="1" indent="0">
              <a:buNone/>
            </a:pPr>
            <a:r>
              <a:rPr lang="ru-RU" sz="1600" dirty="0"/>
              <a:t>Первые RISC-процессоры не имели даже инструкций умножения и  деления и не поддерживали работу с числами с плавающей запятой.</a:t>
            </a:r>
          </a:p>
          <a:p>
            <a:pPr marL="400050" lvl="1" indent="0">
              <a:buNone/>
            </a:pPr>
            <a:r>
              <a:rPr lang="ru-RU" sz="1600" dirty="0"/>
              <a:t>Примеры </a:t>
            </a:r>
            <a:r>
              <a:rPr lang="en-US" sz="1600" dirty="0"/>
              <a:t>RISC</a:t>
            </a:r>
            <a:r>
              <a:rPr lang="ru-RU" sz="1600" dirty="0"/>
              <a:t>-архитектур: </a:t>
            </a:r>
            <a:r>
              <a:rPr lang="en-US" sz="1600" dirty="0"/>
              <a:t>PowerPC</a:t>
            </a:r>
            <a:r>
              <a:rPr lang="ru-RU" sz="1600" dirty="0"/>
              <a:t>, серия архитектур </a:t>
            </a:r>
            <a:r>
              <a:rPr lang="en-US" sz="1600" dirty="0"/>
              <a:t>ARM</a:t>
            </a:r>
            <a:r>
              <a:rPr lang="ru-RU" sz="1600" dirty="0"/>
              <a:t> (</a:t>
            </a:r>
            <a:r>
              <a:rPr lang="en-US" sz="1600" dirty="0"/>
              <a:t>ARM</a:t>
            </a:r>
            <a:r>
              <a:rPr lang="ru-RU" sz="1600" dirty="0"/>
              <a:t>7, </a:t>
            </a:r>
            <a:r>
              <a:rPr lang="en-US" sz="1600" dirty="0"/>
              <a:t>ARM</a:t>
            </a:r>
            <a:r>
              <a:rPr lang="ru-RU" sz="1600" dirty="0"/>
              <a:t>9, </a:t>
            </a:r>
            <a:r>
              <a:rPr lang="en-US" sz="1600" dirty="0"/>
              <a:t>ARM</a:t>
            </a:r>
            <a:r>
              <a:rPr lang="ru-RU" sz="1600" dirty="0"/>
              <a:t>11, </a:t>
            </a:r>
            <a:r>
              <a:rPr lang="en-US" sz="1600" dirty="0"/>
              <a:t>Cortex</a:t>
            </a:r>
            <a:r>
              <a:rPr lang="ru-RU" sz="1600" dirty="0"/>
              <a:t>).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1800" dirty="0"/>
              <a:t>архитектура имеет постоянную длину команды, </a:t>
            </a:r>
          </a:p>
          <a:p>
            <a:pPr marL="742950" lvl="2" indent="-342900"/>
            <a:r>
              <a:rPr lang="ru-RU" sz="1600" dirty="0"/>
              <a:t>Позволяет работать параллельно и конвейером (то есть выполнять больше одной команды за один такт)</a:t>
            </a:r>
          </a:p>
          <a:p>
            <a:r>
              <a:rPr lang="ru-RU" sz="1800" dirty="0"/>
              <a:t>меньшее количество схожих инструкций, </a:t>
            </a:r>
          </a:p>
          <a:p>
            <a:r>
              <a:rPr lang="ru-RU" sz="1800" dirty="0"/>
              <a:t>большее количество регистров. </a:t>
            </a:r>
          </a:p>
          <a:p>
            <a:r>
              <a:rPr lang="ru-RU" sz="1800" dirty="0"/>
              <a:t>содержат набор только простых, чаше всего встречающихся в программах команд (по правилу 20-80) </a:t>
            </a:r>
          </a:p>
          <a:p>
            <a:r>
              <a:rPr lang="ru-RU" sz="1800" dirty="0"/>
              <a:t>Основной недостаток RISC архитектуры —   необходимость моделирования сложных команд.</a:t>
            </a:r>
          </a:p>
          <a:p>
            <a:pPr lvl="1"/>
            <a:r>
              <a:rPr lang="ru-RU" sz="1600" dirty="0"/>
              <a:t>Сборка сложных команд производится автоматическая из простых. </a:t>
            </a:r>
          </a:p>
          <a:p>
            <a:pPr lvl="1"/>
            <a:endParaRPr lang="ru-RU" sz="14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682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400" b="1" dirty="0"/>
              <a:t>Архитектуры процессоров. </a:t>
            </a:r>
            <a:br>
              <a:rPr lang="ru-RU" sz="2400" b="1" dirty="0"/>
            </a:br>
            <a:r>
              <a:rPr lang="en-US" sz="2400" b="1" dirty="0"/>
              <a:t>MISC</a:t>
            </a:r>
            <a:r>
              <a:rPr lang="ru-RU" sz="2400" b="1" dirty="0"/>
              <a:t> 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1052736"/>
            <a:ext cx="810090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MISC (англ. </a:t>
            </a:r>
            <a:r>
              <a:rPr lang="ru-RU" sz="1800" dirty="0" err="1"/>
              <a:t>Minimal</a:t>
            </a:r>
            <a:r>
              <a:rPr lang="ru-RU" sz="1800" dirty="0"/>
              <a:t> </a:t>
            </a:r>
            <a:r>
              <a:rPr lang="ru-RU" sz="1800" dirty="0" err="1"/>
              <a:t>Instruction</a:t>
            </a:r>
            <a:r>
              <a:rPr lang="ru-RU" sz="1800" dirty="0"/>
              <a:t> </a:t>
            </a:r>
            <a:r>
              <a:rPr lang="ru-RU" sz="1800" dirty="0" err="1"/>
              <a:t>Set</a:t>
            </a:r>
            <a:r>
              <a:rPr lang="ru-RU" sz="1800" dirty="0"/>
              <a:t> </a:t>
            </a:r>
            <a:r>
              <a:rPr lang="ru-RU" sz="1800" dirty="0" err="1"/>
              <a:t>Computer</a:t>
            </a:r>
            <a:r>
              <a:rPr lang="ru-RU" sz="1800" dirty="0"/>
              <a:t> — «компьютер с минимальным набором команд»).</a:t>
            </a:r>
          </a:p>
          <a:p>
            <a:r>
              <a:rPr lang="ru-RU" sz="1800" dirty="0"/>
              <a:t>более простая архитектура чем </a:t>
            </a:r>
            <a:r>
              <a:rPr lang="en-US" sz="1800" dirty="0"/>
              <a:t>RISC</a:t>
            </a:r>
            <a:r>
              <a:rPr lang="ru-RU" sz="1800" dirty="0"/>
              <a:t>, используемая в первую очередь для большего уменьшения итоговой цены и энергопотребления процессора. </a:t>
            </a:r>
          </a:p>
          <a:p>
            <a:r>
              <a:rPr lang="ru-RU" sz="1800" dirty="0"/>
              <a:t>Архитектура MISC строится на стековой вычислительной модели с ограниченным числом команд (примерно 20—30 команд).</a:t>
            </a:r>
          </a:p>
          <a:p>
            <a:pPr marL="742950" lvl="2" indent="-342900"/>
            <a:r>
              <a:rPr lang="ru-RU" sz="1600" dirty="0"/>
              <a:t>Может содержать в себе блок RISC, обрабатывающий в себе от 10 базовых команд (+, —, /, *, </a:t>
            </a:r>
            <a:r>
              <a:rPr lang="ru-RU" sz="1600" dirty="0" err="1"/>
              <a:t>if</a:t>
            </a:r>
            <a:r>
              <a:rPr lang="ru-RU" sz="1600" dirty="0"/>
              <a:t>, </a:t>
            </a:r>
            <a:r>
              <a:rPr lang="ru-RU" sz="1600" dirty="0" err="1"/>
              <a:t>else</a:t>
            </a:r>
            <a:r>
              <a:rPr lang="ru-RU" sz="1600" dirty="0"/>
              <a:t> &amp; </a:t>
            </a:r>
            <a:r>
              <a:rPr lang="ru-RU" sz="1600" dirty="0" err="1"/>
              <a:t>etc</a:t>
            </a:r>
            <a:r>
              <a:rPr lang="ru-RU" sz="1600" dirty="0"/>
              <a:t>), из которых формируются более сложные операции над значениями, методом ветвления полученных результатов в ПЗУ. </a:t>
            </a:r>
          </a:p>
          <a:p>
            <a:r>
              <a:rPr lang="ru-RU" sz="1800" dirty="0"/>
              <a:t>Используется в </a:t>
            </a:r>
            <a:r>
              <a:rPr lang="ru-RU" sz="1800" dirty="0" err="1"/>
              <a:t>IoT</a:t>
            </a:r>
            <a:r>
              <a:rPr lang="ru-RU" sz="1800" dirty="0"/>
              <a:t>-сегменте и недорогих компьютерах, например, роутерах.</a:t>
            </a:r>
          </a:p>
          <a:p>
            <a:r>
              <a:rPr lang="ru-RU" sz="1800" dirty="0"/>
              <a:t>Недостаток - сложность написания программ под различные процессоры. </a:t>
            </a:r>
          </a:p>
          <a:p>
            <a:pPr lvl="1"/>
            <a:r>
              <a:rPr lang="ru-RU" sz="1600" dirty="0"/>
              <a:t>Все нюансы по подбору методов вычисления и оптимизаций возлагались на плечи программистов. 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765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400" b="1" dirty="0"/>
              <a:t>Архитектуры процессоров. </a:t>
            </a:r>
            <a:br>
              <a:rPr lang="ru-RU" sz="2400" b="1" dirty="0"/>
            </a:br>
            <a:r>
              <a:rPr lang="ru-RU" sz="2400" b="1" dirty="0"/>
              <a:t>VLIW</a:t>
            </a:r>
            <a:r>
              <a:rPr lang="ru-RU" sz="2400" dirty="0"/>
              <a:t> </a:t>
            </a:r>
            <a:r>
              <a:rPr lang="ru-RU" sz="2400" b="1" dirty="0"/>
              <a:t>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1052736"/>
            <a:ext cx="810090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VLIW (англ. </a:t>
            </a:r>
            <a:r>
              <a:rPr lang="ru-RU" sz="1800" dirty="0" err="1"/>
              <a:t>Very</a:t>
            </a:r>
            <a:r>
              <a:rPr lang="ru-RU" sz="1800" dirty="0"/>
              <a:t> </a:t>
            </a:r>
            <a:r>
              <a:rPr lang="ru-RU" sz="1800" dirty="0" err="1"/>
              <a:t>Long</a:t>
            </a:r>
            <a:r>
              <a:rPr lang="ru-RU" sz="1800" dirty="0"/>
              <a:t> </a:t>
            </a:r>
            <a:r>
              <a:rPr lang="ru-RU" sz="1800" dirty="0" err="1"/>
              <a:t>Instruction</a:t>
            </a:r>
            <a:r>
              <a:rPr lang="ru-RU" sz="1800" dirty="0"/>
              <a:t> </a:t>
            </a:r>
            <a:r>
              <a:rPr lang="ru-RU" sz="1800" dirty="0" err="1"/>
              <a:t>Word</a:t>
            </a:r>
            <a:r>
              <a:rPr lang="ru-RU" sz="1800" dirty="0"/>
              <a:t> — «очень длинная машинная команда») — архитектура процессоров с несколькими вычислительными устройствами</a:t>
            </a:r>
          </a:p>
          <a:p>
            <a:pPr marL="0" lvl="1" indent="0">
              <a:buNone/>
            </a:pPr>
            <a:r>
              <a:rPr lang="ru-RU" sz="1400" dirty="0"/>
              <a:t>Архитектура </a:t>
            </a:r>
            <a:r>
              <a:rPr lang="en-US" sz="1400" dirty="0"/>
              <a:t>VLIW </a:t>
            </a:r>
            <a:r>
              <a:rPr lang="ru-RU" sz="1400" dirty="0"/>
              <a:t>в терминах </a:t>
            </a:r>
            <a:r>
              <a:rPr lang="en-US" sz="1400" dirty="0"/>
              <a:t>Intel </a:t>
            </a:r>
            <a:r>
              <a:rPr lang="ru-RU" sz="1400" dirty="0"/>
              <a:t>называется EPIC (на самом деле </a:t>
            </a:r>
            <a:r>
              <a:rPr lang="en-US" sz="1400" dirty="0"/>
              <a:t>EPIC </a:t>
            </a:r>
            <a:r>
              <a:rPr lang="ru-RU" sz="1400" dirty="0"/>
              <a:t>имеет отличия в организации параллелизма).</a:t>
            </a:r>
            <a:endParaRPr lang="ru-RU" sz="1800" dirty="0"/>
          </a:p>
          <a:p>
            <a:pPr marL="0" lvl="1" indent="0">
              <a:buNone/>
            </a:pPr>
            <a:r>
              <a:rPr lang="ru-RU" sz="1600" dirty="0"/>
              <a:t>Примеры архитектуры: </a:t>
            </a:r>
            <a:r>
              <a:rPr lang="ru-RU" sz="1600" dirty="0" err="1"/>
              <a:t>Intel</a:t>
            </a:r>
            <a:r>
              <a:rPr lang="ru-RU" sz="1600" dirty="0"/>
              <a:t> </a:t>
            </a:r>
            <a:r>
              <a:rPr lang="ru-RU" sz="1600" dirty="0" err="1"/>
              <a:t>Itanium</a:t>
            </a:r>
            <a:r>
              <a:rPr lang="ru-RU" sz="1600" dirty="0"/>
              <a:t> (серверные процессоры </a:t>
            </a:r>
            <a:r>
              <a:rPr lang="en-US" sz="1600" dirty="0"/>
              <a:t>Intel Core</a:t>
            </a:r>
            <a:r>
              <a:rPr lang="ru-RU" sz="1600" dirty="0"/>
              <a:t>, архитектура </a:t>
            </a:r>
            <a:r>
              <a:rPr lang="en-US" sz="1600" dirty="0"/>
              <a:t>IA</a:t>
            </a:r>
            <a:r>
              <a:rPr lang="ru-RU" sz="1600" dirty="0"/>
              <a:t>-64), Эльбрус-3.</a:t>
            </a:r>
          </a:p>
          <a:p>
            <a:r>
              <a:rPr lang="ru-RU" sz="1800" dirty="0"/>
              <a:t>одна инструкция процессора содержит несколько операций, которые должны выполняться параллельно.</a:t>
            </a:r>
          </a:p>
          <a:p>
            <a:pPr lvl="1"/>
            <a:r>
              <a:rPr lang="ru-RU" sz="1600" dirty="0"/>
              <a:t>По сути является архитектурой CISC со своим аналогом спекулятивного исполнения команд, спекуляция выполняется во время компиляции</a:t>
            </a:r>
            <a:r>
              <a:rPr lang="ru-RU" sz="1400" dirty="0"/>
              <a:t>.</a:t>
            </a:r>
            <a:endParaRPr lang="en-US" sz="1400" dirty="0"/>
          </a:p>
          <a:p>
            <a:r>
              <a:rPr lang="ru-RU" sz="1800" dirty="0"/>
              <a:t>Компиляторы для процессоров этой архитектуры сильно привязаны к конкретным процессорам. </a:t>
            </a:r>
          </a:p>
          <a:p>
            <a:pPr lvl="1"/>
            <a:r>
              <a:rPr lang="ru-RU" sz="1600" dirty="0"/>
              <a:t>Например, в следующем поколении максимальная длина «очень длинной команды» может из условных 256 бит стать 512 бит, и исчезнет совместимость.</a:t>
            </a:r>
          </a:p>
          <a:p>
            <a:pPr lvl="1"/>
            <a:r>
              <a:rPr lang="ru-RU" sz="1600" dirty="0"/>
              <a:t>Ключевым отличием от </a:t>
            </a:r>
            <a:r>
              <a:rPr lang="ru-RU" sz="1600" dirty="0" err="1"/>
              <a:t>суперскалярных</a:t>
            </a:r>
            <a:r>
              <a:rPr lang="ru-RU" sz="1600" dirty="0"/>
              <a:t> CISC-процессоров является то, что для них загрузкой исполнительных устройств занимается часть процессора (планировщик), а загрузкой вычислительных устройств для VLIW-процессора занимается компилятор, на что отводится существенно больше времени (качество загрузки и, соответственно, производительность теоретически выше).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566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3528" y="2130425"/>
            <a:ext cx="8134672" cy="1470025"/>
          </a:xfrm>
        </p:spPr>
        <p:txBody>
          <a:bodyPr>
            <a:normAutofit fontScale="90000"/>
          </a:bodyPr>
          <a:lstStyle/>
          <a:p>
            <a:r>
              <a:rPr lang="ru-RU" dirty="0"/>
              <a:t>Особенности архитектуры современных процессорных систем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Введение в архитектуру процессорных устройств.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4432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Понятие процессор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80728"/>
            <a:ext cx="8352928" cy="5760640"/>
          </a:xfrm>
        </p:spPr>
        <p:txBody>
          <a:bodyPr>
            <a:noAutofit/>
          </a:bodyPr>
          <a:lstStyle/>
          <a:p>
            <a:r>
              <a:rPr lang="ru-RU" sz="2000" b="1" i="1" dirty="0"/>
              <a:t>Процессор</a:t>
            </a:r>
            <a:r>
              <a:rPr lang="ru-RU" sz="2000" dirty="0"/>
              <a:t> – электронный блок либо интегральная схема (микропроцессор), исполняющая машинные инструкции (код программы), главная часть аппаратного обеспечения компьютера или программируемого логического контроллера.</a:t>
            </a:r>
          </a:p>
          <a:p>
            <a:pPr lvl="1"/>
            <a:r>
              <a:rPr lang="ru-RU" sz="2100" i="1" dirty="0"/>
              <a:t>Устройства типа процессор подчинены  т.н. </a:t>
            </a:r>
            <a:r>
              <a:rPr lang="ru-RU" sz="2100" b="1" i="1" dirty="0"/>
              <a:t>«принципу программного управления»</a:t>
            </a:r>
            <a:r>
              <a:rPr lang="ru-RU" sz="2100" i="1" dirty="0"/>
              <a:t>. </a:t>
            </a:r>
          </a:p>
          <a:p>
            <a:pPr lvl="2"/>
            <a:r>
              <a:rPr lang="ru-RU" sz="1700" i="1" dirty="0"/>
              <a:t>Процесс реализации функции в устройстве описывается в форме алгоритма, называемого </a:t>
            </a:r>
            <a:r>
              <a:rPr lang="ru-RU" sz="1700" b="1" i="1" dirty="0"/>
              <a:t>программой</a:t>
            </a:r>
            <a:r>
              <a:rPr lang="ru-RU" sz="1700" i="1" dirty="0"/>
              <a:t>. </a:t>
            </a:r>
            <a:endParaRPr lang="ru-RU" sz="1700" dirty="0"/>
          </a:p>
          <a:p>
            <a:endParaRPr lang="ru-RU" sz="2000" i="1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ÐÐ°ÑÑÐ¸Ð½ÐºÐ¸ Ð¿Ð¾ Ð·Ð°Ð¿ÑÐ¾ÑÑ Ð¿ÑÐ¾ÑÐµÑÑÐ¾Ñ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005064"/>
            <a:ext cx="3731523" cy="178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490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400" b="1" dirty="0"/>
              <a:t>Архитектуры процессоров. </a:t>
            </a:r>
            <a:br>
              <a:rPr lang="ru-RU" sz="2400" b="1" dirty="0"/>
            </a:br>
            <a:r>
              <a:rPr lang="ru-RU" sz="2400" b="1" dirty="0"/>
              <a:t>Особенности современных архитектур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535" y="1052736"/>
            <a:ext cx="8370930" cy="5616624"/>
          </a:xfrm>
        </p:spPr>
        <p:txBody>
          <a:bodyPr>
            <a:noAutofit/>
          </a:bodyPr>
          <a:lstStyle/>
          <a:p>
            <a:pPr marL="177800" indent="-177800"/>
            <a:r>
              <a:rPr lang="ru-RU" sz="1800" dirty="0"/>
              <a:t>Увеличение количества ядер микропроцессора, коммутация между ядрами.</a:t>
            </a:r>
          </a:p>
          <a:p>
            <a:pPr marL="177800" indent="-177800"/>
            <a:r>
              <a:rPr lang="ru-RU" sz="1800" dirty="0"/>
              <a:t>Увеличение объема КЭШ памяти и уровней Кэш-а.</a:t>
            </a:r>
          </a:p>
          <a:p>
            <a:pPr marL="177800" indent="-177800"/>
            <a:r>
              <a:rPr lang="ru-RU" sz="1800" dirty="0"/>
              <a:t>Парализация выполнения команд (Конвейеризированные и </a:t>
            </a:r>
            <a:r>
              <a:rPr lang="ru-RU" sz="1800" dirty="0" err="1"/>
              <a:t>суперскалярные</a:t>
            </a:r>
            <a:r>
              <a:rPr lang="ru-RU" sz="1800" dirty="0"/>
              <a:t> архитектуры)</a:t>
            </a:r>
          </a:p>
          <a:p>
            <a:pPr marL="177800" indent="-177800"/>
            <a:r>
              <a:rPr lang="ru-RU" sz="1800" dirty="0"/>
              <a:t>Спекулятивное выполнение команд.</a:t>
            </a:r>
          </a:p>
          <a:p>
            <a:pPr marL="260350" lvl="2" indent="-177800"/>
            <a:r>
              <a:rPr lang="ru-RU" sz="1600" dirty="0"/>
              <a:t>Спекулятивное выполнение команд. Перераспределение команд в пределах одного блока (например цикл или </a:t>
            </a:r>
            <a:r>
              <a:rPr lang="en-US" sz="1600" dirty="0"/>
              <a:t>if) </a:t>
            </a:r>
            <a:r>
              <a:rPr lang="ru-RU" sz="1600" dirty="0"/>
              <a:t>и выполнение «тяжелых» команды раньше чем станет известно, понадобится ли она. Такие команды обрабатываются в период ожидания в основной ветке (например ожидания блока расчета </a:t>
            </a:r>
            <a:r>
              <a:rPr lang="en-US" sz="1600" dirty="0"/>
              <a:t>float).</a:t>
            </a:r>
            <a:r>
              <a:rPr lang="ru-RU" sz="1600" dirty="0"/>
              <a:t> Недостаток </a:t>
            </a:r>
            <a:r>
              <a:rPr lang="ru-RU" sz="1600" dirty="0" err="1"/>
              <a:t>актаки</a:t>
            </a:r>
            <a:r>
              <a:rPr lang="ru-RU" sz="1600" dirty="0"/>
              <a:t> типа </a:t>
            </a:r>
            <a:r>
              <a:rPr lang="en-US" sz="1600" dirty="0"/>
              <a:t>Spectra, meltdown </a:t>
            </a:r>
            <a:r>
              <a:rPr lang="ru-RU" sz="1600" dirty="0"/>
              <a:t>и т</a:t>
            </a:r>
            <a:r>
              <a:rPr lang="en-US" sz="1600" dirty="0"/>
              <a:t>.</a:t>
            </a:r>
            <a:r>
              <a:rPr lang="ru-RU" sz="1600" dirty="0"/>
              <a:t>п</a:t>
            </a:r>
            <a:r>
              <a:rPr lang="en-US" sz="1600" dirty="0"/>
              <a:t>.</a:t>
            </a:r>
            <a:endParaRPr lang="ru-RU" sz="1600" dirty="0"/>
          </a:p>
          <a:p>
            <a:pPr marL="177800" indent="-177800"/>
            <a:r>
              <a:rPr lang="ru-RU" sz="1800" dirty="0"/>
              <a:t>Встроенный контроллер доступа к памяти (MCU)  - оптимизация работы с ОЗУ</a:t>
            </a:r>
          </a:p>
          <a:p>
            <a:pPr marL="177800" lvl="1" indent="-177800">
              <a:buFont typeface="Arial" panose="020B0604020202020204" pitchFamily="34" charset="0"/>
              <a:buChar char="•"/>
            </a:pPr>
            <a:r>
              <a:rPr lang="ru-RU" sz="1800" dirty="0"/>
              <a:t>Система команд </a:t>
            </a:r>
            <a:r>
              <a:rPr lang="en-US" sz="1800" dirty="0"/>
              <a:t>X</a:t>
            </a:r>
            <a:r>
              <a:rPr lang="ru-RU" sz="1800" dirty="0"/>
              <a:t>86-</a:t>
            </a:r>
            <a:r>
              <a:rPr lang="en-US" sz="1800" dirty="0"/>
              <a:t>X64 (AMD x64) – </a:t>
            </a:r>
            <a:r>
              <a:rPr lang="ru-RU" sz="1800" dirty="0"/>
              <a:t>расширенная система команд с 64 битной адресацией</a:t>
            </a:r>
            <a:r>
              <a:rPr lang="ru-RU" sz="1600" dirty="0"/>
              <a:t>. </a:t>
            </a:r>
          </a:p>
          <a:p>
            <a:pPr marL="177800" lvl="1" indent="-177800">
              <a:buFont typeface="Arial" panose="020B0604020202020204" pitchFamily="34" charset="0"/>
              <a:buChar char="•"/>
            </a:pPr>
            <a:r>
              <a:rPr lang="ru-RU" sz="1800" dirty="0"/>
              <a:t>Параллельное выполнение двух потоков инструкций ядром (</a:t>
            </a:r>
            <a:r>
              <a:rPr lang="en-US" sz="1800" dirty="0"/>
              <a:t>hyper threading</a:t>
            </a:r>
            <a:r>
              <a:rPr lang="ru-RU" sz="1800" dirty="0"/>
              <a:t>).</a:t>
            </a:r>
            <a:endParaRPr lang="en-US" sz="1800" dirty="0"/>
          </a:p>
          <a:p>
            <a:pPr marL="177800" lvl="1" indent="-177800">
              <a:buFont typeface="Arial" panose="020B0604020202020204" pitchFamily="34" charset="0"/>
              <a:buChar char="•"/>
            </a:pPr>
            <a:r>
              <a:rPr lang="ru-RU" sz="1800" dirty="0"/>
              <a:t>Производительность зависит от тактовой частоты, IPC  и энергопотребления (</a:t>
            </a:r>
            <a:r>
              <a:rPr lang="ru-RU" sz="1800" dirty="0" err="1"/>
              <a:t>Instructions</a:t>
            </a:r>
            <a:r>
              <a:rPr lang="ru-RU" sz="1800" dirty="0"/>
              <a:t> </a:t>
            </a:r>
            <a:r>
              <a:rPr lang="ru-RU" sz="1800" dirty="0" err="1"/>
              <a:t>Per</a:t>
            </a:r>
            <a:r>
              <a:rPr lang="ru-RU" sz="1800" dirty="0"/>
              <a:t> </a:t>
            </a:r>
            <a:r>
              <a:rPr lang="ru-RU" sz="1800" dirty="0" err="1"/>
              <a:t>Clock</a:t>
            </a:r>
            <a:r>
              <a:rPr lang="ru-RU" sz="1800" dirty="0"/>
              <a:t>)</a:t>
            </a:r>
            <a:endParaRPr lang="en-US" sz="1800" dirty="0"/>
          </a:p>
          <a:p>
            <a:pPr marL="685800" lvl="2" indent="-285750">
              <a:spcBef>
                <a:spcPts val="0"/>
              </a:spcBef>
            </a:pPr>
            <a:r>
              <a:rPr lang="en-US" sz="1600" dirty="0"/>
              <a:t>IPC</a:t>
            </a:r>
            <a:r>
              <a:rPr lang="ru-RU" sz="1600" dirty="0"/>
              <a:t> количество инструкций, исполняемых CPU за один так, </a:t>
            </a:r>
            <a:r>
              <a:rPr lang="en-US" sz="1600" dirty="0"/>
              <a:t> </a:t>
            </a:r>
            <a:r>
              <a:rPr lang="ru-RU" sz="1600" dirty="0"/>
              <a:t>зависит от логической структуры ядра. </a:t>
            </a:r>
          </a:p>
          <a:p>
            <a:pPr marL="342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84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400" b="1" dirty="0"/>
              <a:t>Архитектуры процессоров. Примеры. </a:t>
            </a:r>
            <a:br>
              <a:rPr lang="ru-RU" sz="2400" b="1" dirty="0"/>
            </a:br>
            <a:r>
              <a:rPr lang="ru-RU" sz="2400" b="1" dirty="0"/>
              <a:t>Архитектура современных процессоров </a:t>
            </a:r>
            <a:r>
              <a:rPr lang="en-US" sz="2400" b="1" dirty="0"/>
              <a:t>Intel</a:t>
            </a:r>
            <a:endParaRPr lang="ru-RU" sz="24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9846" y="966510"/>
            <a:ext cx="4084234" cy="5616624"/>
          </a:xfrm>
        </p:spPr>
        <p:txBody>
          <a:bodyPr>
            <a:noAutofit/>
          </a:bodyPr>
          <a:lstStyle/>
          <a:p>
            <a:r>
              <a:rPr lang="ru-RU" sz="1800" dirty="0"/>
              <a:t>Каждое ядро имеет собственные кэши 1 и 2 уровня, но также имеется общий кэш 3 уровня (L3), используемый всеми</a:t>
            </a:r>
          </a:p>
          <a:p>
            <a:r>
              <a:rPr lang="ru-RU" sz="1800" i="1" dirty="0" err="1"/>
              <a:t>субъядро</a:t>
            </a:r>
            <a:r>
              <a:rPr lang="ru-RU" sz="1800" i="1" dirty="0"/>
              <a:t> (</a:t>
            </a:r>
            <a:r>
              <a:rPr lang="ru-RU" sz="1800" i="1" dirty="0" err="1"/>
              <a:t>uncore</a:t>
            </a:r>
            <a:r>
              <a:rPr lang="ru-RU" sz="1800" i="1" dirty="0"/>
              <a:t>) </a:t>
            </a:r>
            <a:r>
              <a:rPr lang="ru-RU" sz="1800" dirty="0"/>
              <a:t>- компоненты, отвечающие за средства коммуникации :</a:t>
            </a:r>
          </a:p>
          <a:p>
            <a:pPr marL="444500" lvl="1" indent="-266700"/>
            <a:r>
              <a:rPr lang="ru-RU" sz="1600" dirty="0"/>
              <a:t>контроллер памяти (</a:t>
            </a:r>
            <a:r>
              <a:rPr lang="ru-RU" sz="1600" dirty="0" err="1"/>
              <a:t>memory</a:t>
            </a:r>
            <a:r>
              <a:rPr lang="ru-RU" sz="1600" dirty="0"/>
              <a:t> </a:t>
            </a:r>
            <a:r>
              <a:rPr lang="ru-RU" sz="1600" dirty="0" err="1"/>
              <a:t>controller</a:t>
            </a:r>
            <a:r>
              <a:rPr lang="ru-RU" sz="1600" dirty="0"/>
              <a:t>),</a:t>
            </a:r>
          </a:p>
          <a:p>
            <a:pPr marL="444500" lvl="1" indent="-266700"/>
            <a:r>
              <a:rPr lang="ru-RU" sz="1600" dirty="0" err="1"/>
              <a:t>интерконнект</a:t>
            </a:r>
            <a:r>
              <a:rPr lang="ru-RU" sz="1600" dirty="0"/>
              <a:t> </a:t>
            </a:r>
            <a:r>
              <a:rPr lang="en-US" sz="1600" dirty="0" err="1"/>
              <a:t>QuickPath</a:t>
            </a:r>
            <a:r>
              <a:rPr lang="ru-RU" sz="1600" dirty="0"/>
              <a:t> (</a:t>
            </a:r>
            <a:r>
              <a:rPr lang="en-US" sz="1600" dirty="0" err="1"/>
              <a:t>QuickPath</a:t>
            </a:r>
            <a:r>
              <a:rPr lang="en-US" sz="1600" dirty="0"/>
              <a:t> links</a:t>
            </a:r>
            <a:r>
              <a:rPr lang="ru-RU" sz="1600" dirty="0"/>
              <a:t>, </a:t>
            </a:r>
            <a:r>
              <a:rPr lang="en-US" sz="1600" dirty="0"/>
              <a:t>QPI </a:t>
            </a:r>
            <a:r>
              <a:rPr lang="ru-RU" sz="1600" dirty="0"/>
              <a:t>у  </a:t>
            </a:r>
            <a:r>
              <a:rPr lang="en-US" sz="1600" dirty="0"/>
              <a:t>INTEL</a:t>
            </a:r>
            <a:r>
              <a:rPr lang="ru-RU" sz="1600" dirty="0"/>
              <a:t>,</a:t>
            </a:r>
            <a:r>
              <a:rPr lang="en-US" sz="1600" dirty="0"/>
              <a:t> </a:t>
            </a:r>
            <a:r>
              <a:rPr lang="en-US" sz="1600" dirty="0" err="1"/>
              <a:t>HyperTransport</a:t>
            </a:r>
            <a:r>
              <a:rPr lang="ru-RU" sz="1600" dirty="0"/>
              <a:t> у </a:t>
            </a:r>
            <a:r>
              <a:rPr lang="en-US" sz="1600" dirty="0"/>
              <a:t>AMD</a:t>
            </a:r>
            <a:r>
              <a:rPr lang="ru-RU" sz="1600" dirty="0"/>
              <a:t>), последовательная кэш-шина типа точка-точка для соединения процессоров и для передачи данных между процессором и системной платой. </a:t>
            </a:r>
          </a:p>
          <a:p>
            <a:pPr marL="444500" lvl="1" indent="-266700"/>
            <a:r>
              <a:rPr lang="ru-RU" sz="1600" dirty="0"/>
              <a:t>управления энергопитанием (</a:t>
            </a:r>
            <a:r>
              <a:rPr lang="ru-RU" sz="1600" dirty="0" err="1"/>
              <a:t>powermanagement</a:t>
            </a:r>
            <a:r>
              <a:rPr lang="ru-RU" sz="1600" dirty="0"/>
              <a:t>),</a:t>
            </a:r>
          </a:p>
          <a:p>
            <a:pPr marL="444500" lvl="1" indent="-266700"/>
            <a:r>
              <a:rPr lang="ru-RU" sz="1600" dirty="0"/>
              <a:t>встроенный графический контроллер.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616" y="964729"/>
            <a:ext cx="38481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616" y="4176018"/>
            <a:ext cx="4177556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439394" y="4595118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 Некоторые процессоры содержат блок -  </a:t>
            </a:r>
            <a:r>
              <a:rPr lang="ru-RU" i="1" dirty="0"/>
              <a:t>Системный агент (</a:t>
            </a:r>
            <a:r>
              <a:rPr lang="ru-RU" i="1" dirty="0" err="1"/>
              <a:t>System</a:t>
            </a:r>
            <a:r>
              <a:rPr lang="ru-RU" i="1" dirty="0"/>
              <a:t> </a:t>
            </a:r>
            <a:r>
              <a:rPr lang="ru-RU" i="1" dirty="0" err="1"/>
              <a:t>agent</a:t>
            </a:r>
            <a:r>
              <a:rPr lang="ru-RU" i="1" dirty="0"/>
              <a:t>) -</a:t>
            </a:r>
            <a:r>
              <a:rPr lang="ru-RU" dirty="0"/>
              <a:t> содержит многоканальный контроллер памяти, «мосты» PCI-</a:t>
            </a:r>
            <a:r>
              <a:rPr lang="ru-RU" dirty="0" err="1"/>
              <a:t>Express</a:t>
            </a:r>
            <a:r>
              <a:rPr lang="ru-RU" dirty="0"/>
              <a:t>, DMI, дисплейные интерфейсы, блок аппаратного декодирования видео.</a:t>
            </a:r>
          </a:p>
        </p:txBody>
      </p:sp>
    </p:spTree>
    <p:extLst>
      <p:ext uri="{BB962C8B-B14F-4D97-AF65-F5344CB8AC3E}">
        <p14:creationId xmlns:p14="http://schemas.microsoft.com/office/powerpoint/2010/main" val="1517148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300" b="1" dirty="0"/>
              <a:t>Архитектуры процессоров. Примеры. </a:t>
            </a:r>
            <a:br>
              <a:rPr lang="ru-RU" sz="2300" b="1" dirty="0"/>
            </a:br>
            <a:r>
              <a:rPr lang="ru-RU" sz="2300" b="1" dirty="0"/>
              <a:t>Архитектура современных графических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9846" y="966510"/>
            <a:ext cx="8104602" cy="3038554"/>
          </a:xfrm>
        </p:spPr>
        <p:txBody>
          <a:bodyPr>
            <a:noAutofit/>
          </a:bodyPr>
          <a:lstStyle/>
          <a:p>
            <a:pPr marL="0" indent="12700"/>
            <a:r>
              <a:rPr lang="ru-RU" sz="1800" dirty="0"/>
              <a:t> Содержат набор одинаковых вычислительных устройств (потоковых процессоров, ПП), работающих с общей памятью ГПУ (видео ОЗУ) </a:t>
            </a:r>
            <a:r>
              <a:rPr lang="en-US" sz="1800" dirty="0"/>
              <a:t>(SIMD </a:t>
            </a:r>
            <a:r>
              <a:rPr lang="ru-RU" sz="1800" dirty="0"/>
              <a:t>архитектура). </a:t>
            </a:r>
          </a:p>
          <a:p>
            <a:pPr marL="0" indent="12700"/>
            <a:r>
              <a:rPr lang="ru-RU" sz="1800" dirty="0"/>
              <a:t> Все ПП синхронно исполняют один и тот же шейдер. </a:t>
            </a:r>
          </a:p>
          <a:p>
            <a:pPr marL="0" lvl="1" indent="12700"/>
            <a:r>
              <a:rPr lang="ru-RU" sz="1600" dirty="0"/>
              <a:t>За один проход, являющийся этапом вычислений на ГПУ, шейдер исполняется для всех точек двумерного массива. </a:t>
            </a:r>
          </a:p>
          <a:p>
            <a:pPr marL="285750" lvl="1">
              <a:buFont typeface="Arial" panose="020B0604020202020204" pitchFamily="34" charset="0"/>
              <a:buChar char="•"/>
            </a:pPr>
            <a:r>
              <a:rPr lang="ru-RU" sz="1800" dirty="0"/>
              <a:t>Система команд ПП включает арифметические команды для вещественных и целочисленных вычислений  и команды обращения к памяти. </a:t>
            </a:r>
          </a:p>
          <a:p>
            <a:pPr marL="285750" lvl="1">
              <a:buFont typeface="Arial" panose="020B0604020202020204" pitchFamily="34" charset="0"/>
              <a:buChar char="•"/>
            </a:pPr>
            <a:r>
              <a:rPr lang="ru-RU" sz="1800" dirty="0"/>
              <a:t>ГПУ выполняют операции  асинхронно, в потоках и только с данными на регистрах. Из-за высоких задержек доступа к ОЗУ. </a:t>
            </a:r>
          </a:p>
          <a:p>
            <a:pPr marL="0" lvl="1" indent="12700">
              <a:buNone/>
            </a:pPr>
            <a:r>
              <a:rPr lang="ru-RU" sz="1800" dirty="0"/>
              <a:t>.</a:t>
            </a:r>
            <a:br>
              <a:rPr lang="ru-RU" sz="1800" dirty="0"/>
            </a:b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Рисунок 8" descr="http://cuda.artisteer.net/files/tmpB3E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955766"/>
            <a:ext cx="5007739" cy="26751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467544" y="3937307"/>
            <a:ext cx="30243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-177800">
              <a:buFont typeface="Arial" panose="020B0604020202020204" pitchFamily="34" charset="0"/>
              <a:buChar char="•"/>
            </a:pPr>
            <a:r>
              <a:rPr lang="ru-RU" dirty="0"/>
              <a:t>За переключение потоков отвечает диспетчер потоков, который не является программируемым </a:t>
            </a:r>
          </a:p>
          <a:p>
            <a:pPr marL="177800" lvl="1" indent="-177800">
              <a:buFont typeface="Arial" panose="020B0604020202020204" pitchFamily="34" charset="0"/>
              <a:buChar char="•"/>
            </a:pPr>
            <a:r>
              <a:rPr lang="ru-RU" dirty="0"/>
              <a:t>благодаря большому количеству потоковых процессоров высокая производительность. </a:t>
            </a:r>
          </a:p>
        </p:txBody>
      </p:sp>
    </p:spTree>
    <p:extLst>
      <p:ext uri="{BB962C8B-B14F-4D97-AF65-F5344CB8AC3E}">
        <p14:creationId xmlns:p14="http://schemas.microsoft.com/office/powerpoint/2010/main" val="394192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300" b="1" dirty="0"/>
              <a:t>Архитектуры процессоров. Примеры. </a:t>
            </a:r>
            <a:br>
              <a:rPr lang="ru-RU" sz="2300" b="1" dirty="0"/>
            </a:br>
            <a:r>
              <a:rPr lang="ru-RU" sz="2300" b="1" dirty="0"/>
              <a:t>Архитектура современных графических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918012"/>
            <a:ext cx="3352074" cy="56166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dirty="0"/>
              <a:t>• </a:t>
            </a:r>
            <a:r>
              <a:rPr lang="ru-RU" sz="1800" dirty="0"/>
              <a:t>Низкая скорость чтения из видео ОЗУ в шейдере на ГПУ (высокая латентность). </a:t>
            </a:r>
            <a:endParaRPr lang="ru-RU" sz="1600" dirty="0"/>
          </a:p>
          <a:p>
            <a:pPr marL="400050" lvl="1" indent="0">
              <a:buNone/>
            </a:pPr>
            <a:r>
              <a:rPr lang="ru-RU" sz="1600" dirty="0"/>
              <a:t>чтобы его компенсировать, требуется обрабатывать большое (10000 и более) количество элементов за 1 запуск.</a:t>
            </a:r>
          </a:p>
          <a:p>
            <a:pPr marL="0" indent="0">
              <a:buNone/>
            </a:pPr>
            <a:r>
              <a:rPr lang="ru-RU" sz="1800" dirty="0"/>
              <a:t>Поддержка аппаратной </a:t>
            </a:r>
            <a:r>
              <a:rPr lang="ru-RU" sz="1800" dirty="0" err="1"/>
              <a:t>многопоточности</a:t>
            </a:r>
            <a:r>
              <a:rPr lang="ru-RU" sz="1800" dirty="0"/>
              <a:t>. </a:t>
            </a:r>
          </a:p>
          <a:p>
            <a:pPr marL="0" indent="0">
              <a:buNone/>
            </a:pPr>
            <a:r>
              <a:rPr lang="ru-RU" sz="1800" dirty="0"/>
              <a:t> Разнородность архитектур</a:t>
            </a:r>
            <a:r>
              <a:rPr lang="ru-RU" sz="1600" dirty="0"/>
              <a:t>. </a:t>
            </a:r>
          </a:p>
          <a:p>
            <a:pPr marL="400050" lvl="1" indent="0">
              <a:buNone/>
            </a:pPr>
            <a:r>
              <a:rPr lang="ru-RU" sz="1600" dirty="0"/>
              <a:t>Следует учесть, что оптимальные программы для </a:t>
            </a:r>
            <a:r>
              <a:rPr lang="ru-RU" sz="1600" dirty="0" err="1"/>
              <a:t>NVidia</a:t>
            </a:r>
            <a:r>
              <a:rPr lang="ru-RU" sz="1600" dirty="0"/>
              <a:t> и AMD будут сильно различаться.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117" y="980728"/>
            <a:ext cx="4847540" cy="517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562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Особенности архитектуры системны плат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Аппаратные средства телекоммуникационных систем. Особенности архитектуры системных плат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6557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5936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Системная плата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052736"/>
            <a:ext cx="2808312" cy="33123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Материнская (системная, главная) плата </a:t>
            </a:r>
            <a:br>
              <a:rPr lang="ru-RU" sz="1800" dirty="0"/>
            </a:br>
            <a:r>
              <a:rPr lang="ru-RU" sz="1800" dirty="0"/>
              <a:t>( </a:t>
            </a:r>
            <a:r>
              <a:rPr lang="ru-RU" sz="1800" dirty="0" err="1"/>
              <a:t>Motherboard</a:t>
            </a:r>
            <a:r>
              <a:rPr lang="ru-RU" sz="1800" dirty="0"/>
              <a:t>) является основным компонентом каждого ЭВМ. Это элемент, который управляет внутренними связями и с помощью системы прерываний взаимодействует с внешними устройствами.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613" y="819378"/>
            <a:ext cx="5473317" cy="417374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77952" y="4964324"/>
            <a:ext cx="85880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tabLst>
                <a:tab pos="269875" algn="l"/>
              </a:tabLst>
            </a:pPr>
            <a:r>
              <a:rPr lang="ru-RU" dirty="0"/>
              <a:t>В архитектуру системной платы интегрированы: </a:t>
            </a:r>
          </a:p>
          <a:p>
            <a:pPr marL="177800" lvl="2" indent="-177800"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ru-RU" dirty="0"/>
              <a:t>Микросхемы чипсета (</a:t>
            </a:r>
            <a:r>
              <a:rPr lang="en-US" dirty="0"/>
              <a:t>chip-set) </a:t>
            </a:r>
            <a:r>
              <a:rPr lang="ru-RU" dirty="0"/>
              <a:t>(северный и южный мост, контроль  </a:t>
            </a:r>
            <a:r>
              <a:rPr lang="ru-RU" dirty="0" err="1"/>
              <a:t>перываний</a:t>
            </a:r>
            <a:r>
              <a:rPr lang="en-US" dirty="0"/>
              <a:t>)</a:t>
            </a:r>
          </a:p>
          <a:p>
            <a:pPr marL="177800" lvl="2" indent="-177800"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ru-RU" dirty="0"/>
              <a:t>Микросхема ПЗУ </a:t>
            </a:r>
            <a:r>
              <a:rPr lang="en-US" dirty="0"/>
              <a:t>(CMOS), </a:t>
            </a:r>
            <a:r>
              <a:rPr lang="ru-RU" dirty="0"/>
              <a:t>содержащая программу </a:t>
            </a:r>
            <a:r>
              <a:rPr lang="en-US" dirty="0"/>
              <a:t>BIOS (UEFI)</a:t>
            </a:r>
            <a:r>
              <a:rPr lang="ru-RU" dirty="0"/>
              <a:t>, систему </a:t>
            </a:r>
            <a:r>
              <a:rPr lang="en-US" dirty="0" err="1"/>
              <a:t>Plug&amp;Play</a:t>
            </a:r>
            <a:endParaRPr lang="en-US" dirty="0"/>
          </a:p>
          <a:p>
            <a:pPr marL="177800" lvl="2" indent="-177800"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ru-RU" dirty="0"/>
              <a:t>Систему магистралей (системная магистраль </a:t>
            </a:r>
            <a:r>
              <a:rPr lang="en-US" dirty="0"/>
              <a:t>FBS, QPI, PCI-E, USB </a:t>
            </a:r>
            <a:r>
              <a:rPr lang="ru-RU" dirty="0"/>
              <a:t>и т.д.)</a:t>
            </a:r>
          </a:p>
          <a:p>
            <a:pPr marL="177800" lvl="1" indent="-177800"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ru-RU" dirty="0"/>
              <a:t>Разъем (сокет</a:t>
            </a:r>
            <a:r>
              <a:rPr lang="en-US" dirty="0"/>
              <a:t>, PCI-E, USB, DIMM </a:t>
            </a:r>
            <a:r>
              <a:rPr lang="ru-RU" dirty="0"/>
              <a:t>и т.д.), и внешние разъемы </a:t>
            </a:r>
            <a:r>
              <a:rPr lang="en-US" dirty="0"/>
              <a:t>(USB, RJ-45 </a:t>
            </a:r>
            <a:r>
              <a:rPr lang="ru-RU" dirty="0"/>
              <a:t>и т.д.)</a:t>
            </a:r>
          </a:p>
          <a:p>
            <a:pPr marL="177800" lvl="1" indent="-177800"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ru-RU" dirty="0"/>
              <a:t>Платы расширения (сетевая, </a:t>
            </a:r>
            <a:r>
              <a:rPr lang="en-US" dirty="0" err="1"/>
              <a:t>wi-fi</a:t>
            </a:r>
            <a:r>
              <a:rPr lang="en-US" dirty="0"/>
              <a:t>,</a:t>
            </a:r>
            <a:r>
              <a:rPr lang="ru-RU" dirty="0"/>
              <a:t> звуковая</a:t>
            </a:r>
            <a:r>
              <a:rPr lang="en-US" dirty="0"/>
              <a:t> </a:t>
            </a:r>
            <a:r>
              <a:rPr lang="ru-RU" dirty="0"/>
              <a:t>и т.д.)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029108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5936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Системная плата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0911" y="5085184"/>
            <a:ext cx="8242177" cy="129614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1800" dirty="0"/>
              <a:t>Материнская (системная, главная) плата </a:t>
            </a:r>
            <a:br>
              <a:rPr lang="ru-RU" sz="1800" dirty="0"/>
            </a:br>
            <a:r>
              <a:rPr lang="ru-RU" sz="1800" dirty="0"/>
              <a:t>( </a:t>
            </a:r>
            <a:r>
              <a:rPr lang="ru-RU" sz="1800" dirty="0" err="1"/>
              <a:t>Motherboard</a:t>
            </a:r>
            <a:r>
              <a:rPr lang="ru-RU" sz="1800" dirty="0"/>
              <a:t>) является основным компонентом каждого ЭВМ. Это элемент, который управляет внутренними связями и с помощью системы прерываний взаимодействует с внешними устройствами.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 descr="https://it.ros-kit.ru/upload/medialibrary/images/ustroistvo_materinskoi_pla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08720"/>
            <a:ext cx="6526295" cy="407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292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5936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Системная плата</a:t>
            </a:r>
            <a:endParaRPr lang="ru-RU" sz="36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442" y="790575"/>
            <a:ext cx="4232813" cy="59659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15816" y="6463268"/>
            <a:ext cx="8640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7992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Системная плата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80728"/>
            <a:ext cx="8352928" cy="5760640"/>
          </a:xfrm>
        </p:spPr>
        <p:txBody>
          <a:bodyPr>
            <a:noAutofit/>
          </a:bodyPr>
          <a:lstStyle/>
          <a:p>
            <a:r>
              <a:rPr lang="ru-RU" sz="1800" dirty="0"/>
              <a:t>В архитектуру системной платы интегрированы: </a:t>
            </a:r>
          </a:p>
          <a:p>
            <a:pPr marL="742950" lvl="2" indent="-342900"/>
            <a:r>
              <a:rPr lang="ru-RU" sz="1800" b="1" dirty="0"/>
              <a:t>Микросхемы чипсета </a:t>
            </a:r>
            <a:r>
              <a:rPr lang="ru-RU" sz="1800" dirty="0"/>
              <a:t>(</a:t>
            </a:r>
            <a:r>
              <a:rPr lang="en-US" sz="1800" dirty="0"/>
              <a:t>chip-set) </a:t>
            </a:r>
            <a:r>
              <a:rPr lang="ru-RU" sz="1800" dirty="0"/>
              <a:t>(северный и южный мост</a:t>
            </a:r>
            <a:r>
              <a:rPr lang="en-US" sz="1800" dirty="0"/>
              <a:t>, </a:t>
            </a:r>
            <a:r>
              <a:rPr lang="ru-RU" sz="1800" dirty="0"/>
              <a:t>в </a:t>
            </a:r>
            <a:r>
              <a:rPr lang="ru-RU" sz="1800" dirty="0" err="1"/>
              <a:t>т.ч</a:t>
            </a:r>
            <a:r>
              <a:rPr lang="ru-RU" sz="1800" dirty="0"/>
              <a:t>. порывания</a:t>
            </a:r>
          </a:p>
          <a:p>
            <a:pPr marL="400050" lvl="2" indent="0">
              <a:buNone/>
            </a:pPr>
            <a:r>
              <a:rPr lang="ru-RU" sz="1800" dirty="0"/>
              <a:t>	Прямой доступ к памяти </a:t>
            </a:r>
            <a:r>
              <a:rPr lang="en-US" sz="1800" dirty="0"/>
              <a:t>(DMA) </a:t>
            </a:r>
            <a:r>
              <a:rPr lang="ru-RU" sz="1800" dirty="0"/>
              <a:t>и т.д.)</a:t>
            </a:r>
            <a:endParaRPr lang="en-US" sz="1800" dirty="0"/>
          </a:p>
          <a:p>
            <a:pPr marL="742950" lvl="2" indent="-342900"/>
            <a:r>
              <a:rPr lang="ru-RU" sz="1800" b="1" dirty="0"/>
              <a:t>Микросхема ПЗУ</a:t>
            </a:r>
            <a:r>
              <a:rPr lang="ru-RU" sz="1800" dirty="0"/>
              <a:t> </a:t>
            </a:r>
            <a:r>
              <a:rPr lang="en-US" sz="1800" dirty="0"/>
              <a:t>(CMOS), </a:t>
            </a:r>
            <a:r>
              <a:rPr lang="ru-RU" sz="1800" dirty="0"/>
              <a:t>содержащая программу </a:t>
            </a:r>
            <a:r>
              <a:rPr lang="en-US" sz="1800" dirty="0"/>
              <a:t>BIOS(UEFI), </a:t>
            </a:r>
            <a:r>
              <a:rPr lang="ru-RU" sz="1800" dirty="0"/>
              <a:t>систему </a:t>
            </a:r>
            <a:r>
              <a:rPr lang="en-US" sz="1800" dirty="0"/>
              <a:t>P&amp;P</a:t>
            </a:r>
          </a:p>
          <a:p>
            <a:pPr marL="742950" lvl="2" indent="-342900"/>
            <a:r>
              <a:rPr lang="ru-RU" sz="1800" b="1" dirty="0"/>
              <a:t>Систему магистралей </a:t>
            </a:r>
            <a:r>
              <a:rPr lang="ru-RU" sz="1800" dirty="0"/>
              <a:t>(системная магистраль </a:t>
            </a:r>
            <a:r>
              <a:rPr lang="en-US" sz="1800" dirty="0"/>
              <a:t>(FBS, INTEL(QPI,DMI, FDI),</a:t>
            </a:r>
            <a:r>
              <a:rPr lang="ru-RU" sz="1800" dirty="0"/>
              <a:t> </a:t>
            </a:r>
            <a:r>
              <a:rPr lang="en-US" sz="1800" dirty="0"/>
              <a:t>AMD(HT,</a:t>
            </a:r>
            <a:r>
              <a:rPr lang="ru-RU" sz="1800" dirty="0"/>
              <a:t> </a:t>
            </a:r>
            <a:r>
              <a:rPr lang="en-US" sz="1800" dirty="0"/>
              <a:t>UMI)),  PCI-E, USB </a:t>
            </a:r>
            <a:r>
              <a:rPr lang="ru-RU" sz="1800" dirty="0"/>
              <a:t>и т.д.)</a:t>
            </a:r>
          </a:p>
          <a:p>
            <a:pPr lvl="1"/>
            <a:r>
              <a:rPr lang="ru-RU" sz="1800" dirty="0"/>
              <a:t>Разъем (сокет</a:t>
            </a:r>
            <a:r>
              <a:rPr lang="en-US" sz="1800" dirty="0"/>
              <a:t>,</a:t>
            </a:r>
            <a:r>
              <a:rPr lang="ru-RU" sz="1800" dirty="0"/>
              <a:t> </a:t>
            </a:r>
            <a:r>
              <a:rPr lang="en-US" sz="1800" dirty="0"/>
              <a:t>socket</a:t>
            </a:r>
            <a:r>
              <a:rPr lang="ru-RU" sz="1800" dirty="0"/>
              <a:t>) процессора, </a:t>
            </a:r>
          </a:p>
          <a:p>
            <a:pPr lvl="1"/>
            <a:r>
              <a:rPr lang="ru-RU" sz="1800" dirty="0"/>
              <a:t>Разъемы модулей оперативной памяти</a:t>
            </a:r>
            <a:r>
              <a:rPr lang="en-US" sz="1800" dirty="0"/>
              <a:t> (SIMM, DIMM)</a:t>
            </a:r>
            <a:r>
              <a:rPr lang="ru-RU" sz="1800" dirty="0"/>
              <a:t>, </a:t>
            </a:r>
          </a:p>
          <a:p>
            <a:pPr lvl="1"/>
            <a:r>
              <a:rPr lang="ru-RU" sz="1800" dirty="0"/>
              <a:t>Разъемы видеоадаптера</a:t>
            </a:r>
            <a:r>
              <a:rPr lang="en-US" sz="1800" dirty="0"/>
              <a:t> (AGP, PCI, PCI-Express),</a:t>
            </a:r>
          </a:p>
          <a:p>
            <a:pPr lvl="1"/>
            <a:r>
              <a:rPr lang="ru-RU" sz="1800" dirty="0"/>
              <a:t>Разъемы для подключения внешних запоминающих устройств </a:t>
            </a:r>
            <a:r>
              <a:rPr lang="en-US" sz="1800" dirty="0"/>
              <a:t>(SATA, IDE)</a:t>
            </a:r>
          </a:p>
          <a:p>
            <a:pPr lvl="1"/>
            <a:r>
              <a:rPr lang="ru-RU" sz="1800" dirty="0"/>
              <a:t>Разъемы работы с периферийными устройствами и др. разъемы </a:t>
            </a:r>
            <a:r>
              <a:rPr lang="en-US" sz="1800" dirty="0"/>
              <a:t>(USB, COM, IEEE 1394 (FireWire), PS/2 </a:t>
            </a:r>
            <a:r>
              <a:rPr lang="ru-RU" sz="1800" dirty="0"/>
              <a:t>и др.)</a:t>
            </a:r>
          </a:p>
          <a:p>
            <a:pPr marL="685800" lvl="2"/>
            <a:r>
              <a:rPr lang="ru-RU" sz="1800" b="1" dirty="0"/>
              <a:t>Платы расширения </a:t>
            </a:r>
            <a:r>
              <a:rPr lang="ru-RU" sz="1800" dirty="0"/>
              <a:t>(сетевая, </a:t>
            </a:r>
            <a:r>
              <a:rPr lang="en-US" sz="1800" dirty="0" err="1"/>
              <a:t>wi-fi</a:t>
            </a:r>
            <a:r>
              <a:rPr lang="en-US" sz="1800" dirty="0"/>
              <a:t>,</a:t>
            </a:r>
            <a:r>
              <a:rPr lang="ru-RU" sz="1800" dirty="0"/>
              <a:t> звуковая</a:t>
            </a:r>
            <a:r>
              <a:rPr lang="en-US" sz="1800" dirty="0"/>
              <a:t> </a:t>
            </a:r>
            <a:r>
              <a:rPr lang="ru-RU" sz="1800" dirty="0"/>
              <a:t>и т.д.)</a:t>
            </a:r>
          </a:p>
          <a:p>
            <a:pPr marL="285750" lvl="1">
              <a:buFont typeface="Arial" panose="020B0604020202020204" pitchFamily="34" charset="0"/>
              <a:buChar char="•"/>
            </a:pPr>
            <a:r>
              <a:rPr lang="ru-RU" sz="1800" dirty="0"/>
              <a:t>Материнская плата во многом определяет производительность и функциональные возможности компьютера, включая средства оптимальной настройки и мониторинга.</a:t>
            </a:r>
          </a:p>
          <a:p>
            <a:r>
              <a:rPr lang="ru-RU" sz="1800" dirty="0"/>
              <a:t>Основные производители: </a:t>
            </a:r>
            <a:r>
              <a:rPr lang="ru-RU" sz="1800" dirty="0" err="1"/>
              <a:t>Intel</a:t>
            </a:r>
            <a:r>
              <a:rPr lang="ru-RU" sz="1800" dirty="0"/>
              <a:t>, </a:t>
            </a:r>
            <a:r>
              <a:rPr lang="ru-RU" sz="1800" dirty="0" err="1"/>
              <a:t>ASUSTek</a:t>
            </a:r>
            <a:r>
              <a:rPr lang="ru-RU" sz="1800" dirty="0"/>
              <a:t>, MSI, </a:t>
            </a:r>
            <a:r>
              <a:rPr lang="en-US" sz="1800" dirty="0" err="1"/>
              <a:t>GigaByte</a:t>
            </a:r>
            <a:r>
              <a:rPr lang="en-US" sz="1800" dirty="0"/>
              <a:t> </a:t>
            </a:r>
            <a:r>
              <a:rPr lang="ru-RU" sz="1800" dirty="0"/>
              <a:t>и </a:t>
            </a:r>
            <a:r>
              <a:rPr lang="ru-RU" sz="1800" dirty="0" err="1"/>
              <a:t>тп</a:t>
            </a:r>
            <a:endParaRPr lang="ru-RU" sz="1800" dirty="0"/>
          </a:p>
          <a:p>
            <a:endParaRPr lang="ru-RU" sz="1800" i="1" dirty="0"/>
          </a:p>
          <a:p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277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Системная плата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6084" y="764409"/>
            <a:ext cx="8352928" cy="5760640"/>
          </a:xfrm>
        </p:spPr>
        <p:txBody>
          <a:bodyPr>
            <a:noAutofit/>
          </a:bodyPr>
          <a:lstStyle/>
          <a:p>
            <a:r>
              <a:rPr lang="ru-RU" sz="1800" b="1" dirty="0"/>
              <a:t>Чипсет.</a:t>
            </a:r>
            <a:r>
              <a:rPr lang="ru-RU" sz="1800" dirty="0"/>
              <a:t> Это связующий элемент системной платы, благодаря которому обеспечивается совместное функционирование центрального процессора, подсистем памяти, устройств ввода-вывода и так далее. Как правило, чипсет имеет северный мост и южный мост. </a:t>
            </a:r>
          </a:p>
          <a:p>
            <a:r>
              <a:rPr lang="ru-RU" sz="1800" b="1" dirty="0"/>
              <a:t>Северный мост </a:t>
            </a:r>
            <a:r>
              <a:rPr lang="ru-RU" sz="1800" dirty="0"/>
              <a:t>- связь процессора с основными устройствами ЭВМ (ОЗУ, графическая карта)</a:t>
            </a:r>
          </a:p>
          <a:p>
            <a:r>
              <a:rPr lang="ru-RU" sz="1800" dirty="0"/>
              <a:t> </a:t>
            </a:r>
            <a:r>
              <a:rPr lang="ru-RU" sz="1800" b="1" dirty="0"/>
              <a:t>Южный мост </a:t>
            </a:r>
            <a:r>
              <a:rPr lang="ru-RU" sz="1800" dirty="0"/>
              <a:t>за работа дисковой подсистемы и интерфейсные разъемы</a:t>
            </a:r>
          </a:p>
          <a:p>
            <a:r>
              <a:rPr lang="ru-RU" sz="1800" dirty="0"/>
              <a:t>Иногда мосты объединены в одном чипе.</a:t>
            </a:r>
          </a:p>
          <a:p>
            <a:r>
              <a:rPr lang="ru-RU" sz="1800" b="1" dirty="0"/>
              <a:t>IDE-интерфейс.</a:t>
            </a:r>
            <a:r>
              <a:rPr lang="ru-RU" sz="1800" dirty="0"/>
              <a:t> Через данный интерфейс</a:t>
            </a:r>
          </a:p>
          <a:p>
            <a:r>
              <a:rPr lang="ru-RU" sz="1800" b="1" dirty="0"/>
              <a:t>Интерфейсы типа ATA </a:t>
            </a:r>
            <a:r>
              <a:rPr lang="en-US" sz="1800" b="1" dirty="0"/>
              <a:t>(SATA) </a:t>
            </a:r>
            <a:r>
              <a:rPr lang="ru-RU" sz="1800" b="1" dirty="0"/>
              <a:t>и </a:t>
            </a:r>
            <a:r>
              <a:rPr lang="en-US" sz="1800" b="1" dirty="0"/>
              <a:t>IDE</a:t>
            </a:r>
            <a:r>
              <a:rPr lang="ru-RU" sz="1800" b="1" dirty="0"/>
              <a:t>.</a:t>
            </a:r>
            <a:r>
              <a:rPr lang="ru-RU" sz="1800" dirty="0"/>
              <a:t>  подключаются внутренние жесткие диски и оптические приводы. </a:t>
            </a:r>
            <a:endParaRPr lang="en-US" sz="1800" dirty="0"/>
          </a:p>
          <a:p>
            <a:r>
              <a:rPr lang="ru-RU" sz="1800" b="1" dirty="0"/>
              <a:t>Слоты расширения PCI.</a:t>
            </a:r>
            <a:r>
              <a:rPr lang="ru-RU" sz="1800" dirty="0"/>
              <a:t> В разъемы PCI вставляются звуковые и сетевые карты компьютера.</a:t>
            </a:r>
          </a:p>
          <a:p>
            <a:r>
              <a:rPr lang="ru-RU" sz="1800" b="1" dirty="0"/>
              <a:t>Слоты PCI-</a:t>
            </a:r>
            <a:r>
              <a:rPr lang="ru-RU" sz="1800" b="1" dirty="0" err="1"/>
              <a:t>Express</a:t>
            </a:r>
            <a:r>
              <a:rPr lang="ru-RU" sz="1800" b="1" dirty="0"/>
              <a:t> x16.</a:t>
            </a:r>
            <a:r>
              <a:rPr lang="ru-RU" sz="1800" dirty="0"/>
              <a:t> Установка графической платы. </a:t>
            </a:r>
          </a:p>
          <a:p>
            <a:r>
              <a:rPr lang="ru-RU" sz="1800" b="1" dirty="0"/>
              <a:t>Слоты PCI-</a:t>
            </a:r>
            <a:r>
              <a:rPr lang="ru-RU" sz="1800" b="1" dirty="0" err="1"/>
              <a:t>Express</a:t>
            </a:r>
            <a:r>
              <a:rPr lang="ru-RU" sz="1800" b="1" dirty="0"/>
              <a:t> x1.</a:t>
            </a:r>
            <a:r>
              <a:rPr lang="ru-RU" sz="1800" dirty="0"/>
              <a:t> Установка устройств типа </a:t>
            </a:r>
            <a:r>
              <a:rPr lang="ru-RU" sz="1800" dirty="0" err="1"/>
              <a:t>Wi</a:t>
            </a:r>
            <a:r>
              <a:rPr lang="ru-RU" sz="1800" dirty="0"/>
              <a:t>-</a:t>
            </a:r>
            <a:r>
              <a:rPr lang="ru-RU" sz="1800" dirty="0" err="1"/>
              <a:t>Fi</a:t>
            </a:r>
            <a:r>
              <a:rPr lang="ru-RU" sz="1800" dirty="0"/>
              <a:t>-карты и GSM-модемы, а также различные контроллеры.</a:t>
            </a:r>
          </a:p>
          <a:p>
            <a:r>
              <a:rPr lang="ru-RU" sz="1800" b="1" dirty="0"/>
              <a:t>Разъем для батарейки BIOS.</a:t>
            </a:r>
            <a:r>
              <a:rPr lang="ru-RU" sz="1800" dirty="0"/>
              <a:t> (CMOS-память, является энергозависимой), для ее питания используется специальная батарейка.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76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2800" b="1" dirty="0"/>
              <a:t>Принцип программного управления.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80728"/>
            <a:ext cx="8352928" cy="5760640"/>
          </a:xfrm>
        </p:spPr>
        <p:txBody>
          <a:bodyPr>
            <a:noAutofit/>
          </a:bodyPr>
          <a:lstStyle/>
          <a:p>
            <a:pPr lvl="0">
              <a:spcBef>
                <a:spcPts val="1200"/>
              </a:spcBef>
            </a:pPr>
            <a:r>
              <a:rPr lang="ru-RU" sz="2100" dirty="0"/>
              <a:t>любая функция, является последовательностью элементарных действий – </a:t>
            </a:r>
            <a:r>
              <a:rPr lang="ru-RU" sz="2100" b="1" dirty="0"/>
              <a:t>операций</a:t>
            </a:r>
            <a:r>
              <a:rPr lang="ru-RU" sz="2100" dirty="0"/>
              <a:t>. </a:t>
            </a:r>
          </a:p>
          <a:p>
            <a:pPr lvl="0">
              <a:spcBef>
                <a:spcPts val="1200"/>
              </a:spcBef>
            </a:pPr>
            <a:r>
              <a:rPr lang="ru-RU" sz="2100" dirty="0"/>
              <a:t>Каждая операция задается </a:t>
            </a:r>
            <a:r>
              <a:rPr lang="ru-RU" sz="2100" b="1" dirty="0"/>
              <a:t>специальной инструкцией или командой</a:t>
            </a:r>
            <a:r>
              <a:rPr lang="ru-RU" sz="2100" dirty="0"/>
              <a:t>, служащей для настройки процессора на выполнение заданного элементарного действия;</a:t>
            </a:r>
          </a:p>
          <a:p>
            <a:pPr>
              <a:spcBef>
                <a:spcPts val="1200"/>
              </a:spcBef>
            </a:pPr>
            <a:r>
              <a:rPr lang="ru-RU" sz="2100" dirty="0"/>
              <a:t>Программа описывается в терминах команд и логических условий. </a:t>
            </a:r>
          </a:p>
          <a:p>
            <a:pPr>
              <a:spcBef>
                <a:spcPts val="1200"/>
              </a:spcBef>
            </a:pPr>
            <a:r>
              <a:rPr lang="ru-RU" sz="2100" dirty="0"/>
              <a:t>Программа предварительно размещается в памяти устройства, а не вводится команда за командой в процессе его работы.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 descr="ÐÐ°ÑÑÐ¸Ð½ÐºÐ¸ Ð¿Ð¾ Ð·Ð°Ð¿ÑÐ¾ÑÑ Ð¿ÑÐ¾ÑÐµÑÑÐ¾Ñ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509120"/>
            <a:ext cx="3731523" cy="178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472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Особенности шинной организации системны плат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Аппаратные средства телекоммуникационных систем. Особенности архитектуры системных плат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57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600" b="1" dirty="0"/>
              <a:t>Шинная организация платы.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57200" y="790576"/>
            <a:ext cx="8229600" cy="5662760"/>
          </a:xfrm>
        </p:spPr>
        <p:txBody>
          <a:bodyPr>
            <a:normAutofit/>
          </a:bodyPr>
          <a:lstStyle/>
          <a:p>
            <a:r>
              <a:rPr lang="ru-RU" sz="2200" dirty="0"/>
              <a:t>В современных системных платах предусмотрено несколько шин</a:t>
            </a:r>
            <a:r>
              <a:rPr lang="en-US" sz="2200" dirty="0"/>
              <a:t>.</a:t>
            </a:r>
            <a:endParaRPr lang="ru-RU" sz="2200" dirty="0"/>
          </a:p>
          <a:p>
            <a:pPr marL="0" indent="0">
              <a:buNone/>
            </a:pPr>
            <a:r>
              <a:rPr lang="ru-RU" sz="2200" dirty="0"/>
              <a:t>      	− шины «процессор-память» </a:t>
            </a:r>
            <a:r>
              <a:rPr lang="en-US" sz="2200" dirty="0"/>
              <a:t>(FSB, UMI, DMI)</a:t>
            </a:r>
            <a:r>
              <a:rPr lang="ru-RU" sz="2200" dirty="0"/>
              <a:t>; </a:t>
            </a:r>
          </a:p>
          <a:p>
            <a:pPr marL="0" indent="0">
              <a:buNone/>
            </a:pPr>
            <a:r>
              <a:rPr lang="ru-RU" sz="2200" dirty="0"/>
              <a:t>	− шины ввода/вывода	</a:t>
            </a:r>
            <a:r>
              <a:rPr lang="en-US" sz="2200" dirty="0"/>
              <a:t>(PCI, PCI-Express</a:t>
            </a:r>
            <a:r>
              <a:rPr lang="ru-RU" sz="2200" dirty="0"/>
              <a:t>, </a:t>
            </a:r>
            <a:r>
              <a:rPr lang="en-US" sz="2200" dirty="0"/>
              <a:t>USB)</a:t>
            </a:r>
            <a:r>
              <a:rPr lang="ru-RU" sz="2200" dirty="0"/>
              <a:t>; </a:t>
            </a:r>
            <a:endParaRPr lang="en-US" sz="2200" dirty="0"/>
          </a:p>
          <a:p>
            <a:pPr marL="0" indent="0">
              <a:buNone/>
            </a:pPr>
            <a:r>
              <a:rPr lang="ru-RU" sz="2200" dirty="0"/>
              <a:t>	− системные шины</a:t>
            </a:r>
            <a:r>
              <a:rPr lang="en-US" sz="2200" dirty="0"/>
              <a:t> </a:t>
            </a:r>
            <a:r>
              <a:rPr lang="ru-RU" sz="2200" dirty="0"/>
              <a:t>(</a:t>
            </a:r>
            <a:r>
              <a:rPr lang="en-US" sz="2200" dirty="0"/>
              <a:t>DMA)</a:t>
            </a:r>
            <a:r>
              <a:rPr lang="ru-RU" sz="2200" dirty="0"/>
              <a:t>.</a:t>
            </a:r>
          </a:p>
          <a:p>
            <a:endParaRPr lang="ru-RU" sz="1800" dirty="0"/>
          </a:p>
        </p:txBody>
      </p:sp>
      <p:pic>
        <p:nvPicPr>
          <p:cNvPr id="1026" name="Picture 2" descr="Ð Ð¸ÑÑÐ½Ð¾Ðº 2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41759"/>
            <a:ext cx="5213409" cy="357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339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Виды шин</a:t>
            </a:r>
            <a:endParaRPr lang="ru-RU" sz="36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57200" y="790576"/>
            <a:ext cx="8229600" cy="5662760"/>
          </a:xfrm>
        </p:spPr>
        <p:txBody>
          <a:bodyPr>
            <a:normAutofit fontScale="92500" lnSpcReduction="10000"/>
          </a:bodyPr>
          <a:lstStyle/>
          <a:p>
            <a:pPr marL="285750" indent="-285750"/>
            <a:r>
              <a:rPr lang="ru-RU" sz="2000" b="1" dirty="0"/>
              <a:t>По назначению: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000" dirty="0"/>
              <a:t>специализированные (например </a:t>
            </a:r>
            <a:r>
              <a:rPr lang="en-US" sz="2000" dirty="0"/>
              <a:t>IDE, Ethernet)</a:t>
            </a:r>
            <a:r>
              <a:rPr lang="ru-RU" sz="20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000" dirty="0"/>
              <a:t> универсальные</a:t>
            </a:r>
            <a:r>
              <a:rPr lang="en-US" sz="2000" dirty="0"/>
              <a:t> </a:t>
            </a:r>
            <a:r>
              <a:rPr lang="ru-RU" sz="2000" dirty="0"/>
              <a:t>(например </a:t>
            </a:r>
            <a:r>
              <a:rPr lang="en-US" sz="2000" dirty="0"/>
              <a:t>USB, PCI)</a:t>
            </a:r>
            <a:r>
              <a:rPr lang="ru-RU" sz="2000" dirty="0"/>
              <a:t>,</a:t>
            </a:r>
          </a:p>
          <a:p>
            <a:pPr marL="0" lvl="1">
              <a:buFont typeface="Arial" panose="020B0604020202020204" pitchFamily="34" charset="0"/>
              <a:buChar char="•"/>
            </a:pPr>
            <a:r>
              <a:rPr lang="ru-RU" sz="2000" dirty="0"/>
              <a:t>   </a:t>
            </a:r>
            <a:r>
              <a:rPr lang="ru-RU" sz="2000" b="1" dirty="0"/>
              <a:t>По числу подключаемых устройств</a:t>
            </a:r>
            <a:endParaRPr lang="en-US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000" dirty="0"/>
              <a:t>Выделенные интерфейсы (одно устройство к одному порту)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000" dirty="0"/>
              <a:t>Разделяемые интерфейсы(</a:t>
            </a:r>
            <a:r>
              <a:rPr lang="ru-RU" sz="2000" dirty="0" err="1"/>
              <a:t>хабы</a:t>
            </a:r>
            <a:r>
              <a:rPr lang="ru-RU" sz="2000" dirty="0"/>
              <a:t>)</a:t>
            </a:r>
          </a:p>
          <a:p>
            <a:r>
              <a:rPr lang="ru-RU" sz="2000" b="1" dirty="0"/>
              <a:t>По степени синхронности</a:t>
            </a:r>
            <a:r>
              <a:rPr lang="ru-RU" sz="2000" dirty="0"/>
              <a:t>:</a:t>
            </a:r>
          </a:p>
          <a:p>
            <a:pPr lvl="1"/>
            <a:r>
              <a:rPr lang="ru-RU" sz="2000" b="1" dirty="0"/>
              <a:t>синхронные </a:t>
            </a:r>
            <a:r>
              <a:rPr lang="ru-RU" sz="2000" dirty="0"/>
              <a:t>(осуществляющими передачу данных только по тактовым импульсам) </a:t>
            </a:r>
          </a:p>
          <a:p>
            <a:pPr lvl="1"/>
            <a:r>
              <a:rPr lang="ru-RU" sz="2000" b="1" dirty="0"/>
              <a:t>асинхронные </a:t>
            </a:r>
            <a:r>
              <a:rPr lang="ru-RU" sz="2000" dirty="0"/>
              <a:t>(осуществляющими передачу данных в произвольные моменты времени), </a:t>
            </a:r>
          </a:p>
          <a:p>
            <a:pPr lvl="1"/>
            <a:r>
              <a:rPr lang="ru-RU" sz="2000" b="1" dirty="0"/>
              <a:t>С мультиплексированием </a:t>
            </a:r>
            <a:r>
              <a:rPr lang="ru-RU" sz="2000" dirty="0"/>
              <a:t>(передачу адреса и данных по одним и тем же линиям) </a:t>
            </a:r>
          </a:p>
          <a:p>
            <a:pPr lvl="1"/>
            <a:r>
              <a:rPr lang="ru-RU" sz="2000" b="1" dirty="0"/>
              <a:t>Со схемами арбитража </a:t>
            </a:r>
            <a:r>
              <a:rPr lang="ru-RU" sz="2000" dirty="0"/>
              <a:t>(то есть способа совместного использования шины несколькими устройствами).</a:t>
            </a:r>
          </a:p>
          <a:p>
            <a:pPr lvl="1"/>
            <a:r>
              <a:rPr lang="ru-RU" sz="2000" b="1" dirty="0"/>
              <a:t>Изохронные </a:t>
            </a:r>
            <a:r>
              <a:rPr lang="ru-RU" sz="2000" dirty="0"/>
              <a:t>– то есть на каждое устройство выделяется время передачи пакетов сообщений, и не важно сколько их в этот промежуток времени будет передано (пример </a:t>
            </a:r>
            <a:r>
              <a:rPr lang="en-US" sz="2000" dirty="0"/>
              <a:t>USB </a:t>
            </a:r>
            <a:r>
              <a:rPr lang="ru-RU" sz="2000" dirty="0" err="1"/>
              <a:t>хаб</a:t>
            </a:r>
            <a:r>
              <a:rPr lang="ru-RU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34368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Виды шин</a:t>
            </a:r>
            <a:endParaRPr lang="ru-RU" sz="36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57200" y="790576"/>
            <a:ext cx="8229600" cy="595079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1900" b="1" dirty="0"/>
              <a:t>Шины по методу передачи данных</a:t>
            </a:r>
            <a:r>
              <a:rPr lang="ru-RU" sz="1900" dirty="0"/>
              <a:t>:</a:t>
            </a:r>
          </a:p>
          <a:p>
            <a:pPr lvl="1">
              <a:spcBef>
                <a:spcPts val="0"/>
              </a:spcBef>
            </a:pPr>
            <a:r>
              <a:rPr lang="ru-RU" sz="1900" b="1" dirty="0"/>
              <a:t>Последовательные </a:t>
            </a:r>
            <a:r>
              <a:rPr lang="en-US" sz="1900" dirty="0"/>
              <a:t>(USB, SATA)</a:t>
            </a:r>
            <a:endParaRPr lang="ru-RU" sz="1900" b="1" dirty="0"/>
          </a:p>
          <a:p>
            <a:pPr lvl="2">
              <a:spcBef>
                <a:spcPts val="0"/>
              </a:spcBef>
            </a:pPr>
            <a:r>
              <a:rPr lang="ru-RU" sz="1900" dirty="0"/>
              <a:t>Передача пакетов по одному проводнику</a:t>
            </a:r>
          </a:p>
          <a:p>
            <a:pPr lvl="2">
              <a:spcBef>
                <a:spcPts val="0"/>
              </a:spcBef>
            </a:pPr>
            <a:r>
              <a:rPr lang="ru-RU" sz="1900" dirty="0"/>
              <a:t>Возможна организация двух каналов (прием и передача)</a:t>
            </a:r>
          </a:p>
          <a:p>
            <a:pPr lvl="2">
              <a:spcBef>
                <a:spcPts val="0"/>
              </a:spcBef>
            </a:pPr>
            <a:r>
              <a:rPr lang="ru-RU" sz="1900" dirty="0"/>
              <a:t>Данные объединяются в пакеты. </a:t>
            </a:r>
          </a:p>
          <a:p>
            <a:pPr lvl="2">
              <a:spcBef>
                <a:spcPts val="0"/>
              </a:spcBef>
            </a:pPr>
            <a:r>
              <a:rPr lang="ru-RU" sz="1900" dirty="0"/>
              <a:t>Пакет также могут включать служебную информацию.</a:t>
            </a:r>
          </a:p>
          <a:p>
            <a:pPr lvl="1">
              <a:spcBef>
                <a:spcPts val="0"/>
              </a:spcBef>
            </a:pPr>
            <a:r>
              <a:rPr lang="ru-RU" sz="1900" b="1" dirty="0"/>
              <a:t>Параллельные </a:t>
            </a:r>
            <a:r>
              <a:rPr lang="en-US" sz="1900" dirty="0"/>
              <a:t>(PCI, DIMM, PATA)</a:t>
            </a:r>
            <a:endParaRPr lang="ru-RU" sz="1900" b="1" dirty="0"/>
          </a:p>
          <a:p>
            <a:pPr lvl="2">
              <a:spcBef>
                <a:spcPts val="0"/>
              </a:spcBef>
            </a:pPr>
            <a:r>
              <a:rPr lang="ru-RU" sz="1900" dirty="0"/>
              <a:t>параллельных шинах понятие «ширина шины» соответствует её разрядности – количеству сигнальных линий, количеству одновременно передаваемых битов информации. </a:t>
            </a:r>
          </a:p>
          <a:p>
            <a:pPr lvl="2">
              <a:spcBef>
                <a:spcPts val="0"/>
              </a:spcBef>
            </a:pPr>
            <a:r>
              <a:rPr lang="ru-RU" sz="1900" dirty="0"/>
              <a:t>Возможны отдельные вывода под служебные сигналы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900" b="1" dirty="0"/>
              <a:t>Последовательно-параллельные </a:t>
            </a:r>
            <a:r>
              <a:rPr lang="ru-RU" sz="1900" dirty="0"/>
              <a:t>(</a:t>
            </a:r>
            <a:r>
              <a:rPr lang="en-US" sz="1900" dirty="0"/>
              <a:t>PCI-Express</a:t>
            </a:r>
            <a:r>
              <a:rPr lang="ru-RU" sz="1900" dirty="0"/>
              <a:t>)</a:t>
            </a:r>
          </a:p>
          <a:p>
            <a:pPr lvl="2">
              <a:spcBef>
                <a:spcPts val="0"/>
              </a:spcBef>
            </a:pPr>
            <a:r>
              <a:rPr lang="ru-RU" sz="1900" dirty="0"/>
              <a:t>Несколько последовательных шин </a:t>
            </a:r>
          </a:p>
          <a:p>
            <a:pPr lvl="2">
              <a:spcBef>
                <a:spcPts val="0"/>
              </a:spcBef>
            </a:pPr>
            <a:r>
              <a:rPr lang="ru-RU" sz="1900" dirty="0"/>
              <a:t>для повышения скорости передачи</a:t>
            </a:r>
          </a:p>
          <a:p>
            <a:pPr lvl="2">
              <a:spcBef>
                <a:spcPts val="0"/>
              </a:spcBef>
            </a:pPr>
            <a:r>
              <a:rPr lang="ru-RU" sz="1900" dirty="0"/>
              <a:t>Как правило работают асинхронно.</a:t>
            </a:r>
            <a:endParaRPr lang="en-US" sz="1900" dirty="0"/>
          </a:p>
          <a:p>
            <a:pPr marL="285750" lvl="1">
              <a:buFont typeface="Arial" panose="020B0604020202020204" pitchFamily="34" charset="0"/>
              <a:buChar char="•"/>
            </a:pPr>
            <a:r>
              <a:rPr lang="ru-RU" sz="1900" b="1" dirty="0"/>
              <a:t>По типу информации: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Дискретные</a:t>
            </a:r>
            <a:r>
              <a:rPr lang="en-US" sz="1900" dirty="0"/>
              <a:t> </a:t>
            </a:r>
            <a:r>
              <a:rPr lang="ru-RU" sz="1900" dirty="0"/>
              <a:t>(дискрет. Звуковые карты)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Аналоговые </a:t>
            </a:r>
            <a:r>
              <a:rPr lang="en-US" sz="1900" dirty="0"/>
              <a:t>(VGA)</a:t>
            </a:r>
            <a:endParaRPr lang="ru-RU" sz="1900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Цифровые (большинство)</a:t>
            </a:r>
          </a:p>
          <a:p>
            <a:pPr lvl="2">
              <a:spcBef>
                <a:spcPts val="0"/>
              </a:spcBef>
            </a:pPr>
            <a:endParaRPr lang="ru-RU" sz="1900" dirty="0"/>
          </a:p>
        </p:txBody>
      </p:sp>
    </p:spTree>
    <p:extLst>
      <p:ext uri="{BB962C8B-B14F-4D97-AF65-F5344CB8AC3E}">
        <p14:creationId xmlns:p14="http://schemas.microsoft.com/office/powerpoint/2010/main" val="1169316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2800" b="1" dirty="0"/>
              <a:t>Интерфейсные шины. Параллельные шины. 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764704"/>
            <a:ext cx="8229600" cy="4896544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Недостатки:</a:t>
            </a:r>
          </a:p>
          <a:p>
            <a:pPr marL="809625" lvl="1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Широкая шина данных </a:t>
            </a:r>
          </a:p>
          <a:p>
            <a:pPr marL="809625" lvl="1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отдельный тактирующий сигнал. </a:t>
            </a:r>
          </a:p>
          <a:p>
            <a:pPr marL="809625" lvl="1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b="1" dirty="0"/>
              <a:t>Ра</a:t>
            </a:r>
            <a:r>
              <a:rPr lang="en-US" sz="2200" b="1" dirty="0"/>
              <a:t>c</a:t>
            </a:r>
            <a:r>
              <a:rPr lang="ru-RU" sz="2200" b="1" dirty="0"/>
              <a:t>синхронизация </a:t>
            </a:r>
          </a:p>
          <a:p>
            <a:pPr marL="1209675" lvl="2" indent="-342900"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Разница задержек сигнала между проводниками в шине ограничения на максимально возможную скорость передачи данных.</a:t>
            </a:r>
          </a:p>
          <a:p>
            <a:pPr marL="809625" lvl="1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b="1" dirty="0"/>
              <a:t>Взаимное влияние устройств на шине </a:t>
            </a:r>
          </a:p>
          <a:p>
            <a:pPr marL="1209675" lvl="2" indent="-342900"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Помехи, вызванные отражениями и разным  время прохождения к различным нагрузкам. </a:t>
            </a:r>
            <a:endParaRPr lang="en-US" sz="2000" dirty="0"/>
          </a:p>
          <a:p>
            <a:pPr marL="1666875" lvl="3" indent="-342900">
              <a:lnSpc>
                <a:spcPct val="110000"/>
              </a:lnSpc>
              <a:spcBef>
                <a:spcPts val="600"/>
              </a:spcBef>
            </a:pPr>
            <a:r>
              <a:rPr lang="ru-RU" dirty="0"/>
              <a:t>Особенно влияют при больших длинах кабелей</a:t>
            </a:r>
          </a:p>
          <a:p>
            <a:pPr marL="1666875" lvl="3" indent="-342900">
              <a:lnSpc>
                <a:spcPct val="110000"/>
              </a:lnSpc>
              <a:spcBef>
                <a:spcPts val="600"/>
              </a:spcBef>
            </a:pPr>
            <a:r>
              <a:rPr lang="ru-RU" dirty="0"/>
              <a:t>Шум также может повредить данные.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5661248"/>
            <a:ext cx="43815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021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2800" b="1" dirty="0"/>
              <a:t>Интерфейсные шины. Последовательные шины. 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764704"/>
            <a:ext cx="8229600" cy="4680520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</a:pPr>
            <a:r>
              <a:rPr lang="ru-RU" sz="2200" b="1" dirty="0"/>
              <a:t>интерфейсы «точка-точка».</a:t>
            </a:r>
          </a:p>
          <a:p>
            <a:pPr>
              <a:spcBef>
                <a:spcPts val="800"/>
              </a:spcBef>
            </a:pPr>
            <a:r>
              <a:rPr lang="ru-RU" sz="2200" b="1" dirty="0"/>
              <a:t>Низкое влияние шумов</a:t>
            </a:r>
          </a:p>
          <a:p>
            <a:pPr lvl="1">
              <a:spcBef>
                <a:spcPts val="800"/>
              </a:spcBef>
            </a:pPr>
            <a:r>
              <a:rPr lang="ru-RU" sz="2200" i="1" dirty="0"/>
              <a:t>Данные часто передаются по дифференциальной паре. </a:t>
            </a:r>
          </a:p>
          <a:p>
            <a:pPr lvl="2">
              <a:spcBef>
                <a:spcPts val="0"/>
              </a:spcBef>
            </a:pPr>
            <a:r>
              <a:rPr lang="ru-RU" sz="2000" u="sng" dirty="0"/>
              <a:t>Внешний шум воздействует на оба проводника в паре, и, таким образом, перестает влиять на передаваемый сигнал. </a:t>
            </a:r>
          </a:p>
          <a:p>
            <a:pPr>
              <a:spcBef>
                <a:spcPts val="800"/>
              </a:spcBef>
            </a:pPr>
            <a:r>
              <a:rPr lang="ru-RU" sz="2200" b="1" dirty="0"/>
              <a:t>Линии передачи проще соединять, так как помехи взаимного влияния малы.</a:t>
            </a:r>
          </a:p>
          <a:p>
            <a:pPr>
              <a:spcBef>
                <a:spcPts val="800"/>
              </a:spcBef>
            </a:pPr>
            <a:r>
              <a:rPr lang="ru-RU" sz="2200" i="1" dirty="0"/>
              <a:t>Тактирующий сигнал не подается в явном виде; </a:t>
            </a:r>
          </a:p>
          <a:p>
            <a:pPr lvl="1">
              <a:spcBef>
                <a:spcPts val="800"/>
              </a:spcBef>
            </a:pPr>
            <a:r>
              <a:rPr lang="ru-RU" sz="2200" u="sng" dirty="0"/>
              <a:t>вместо этого, приемник восстанавливает его по временам переключения данных (из 0 в 1 и из 1в 0).</a:t>
            </a:r>
          </a:p>
          <a:p>
            <a:pPr>
              <a:spcBef>
                <a:spcPts val="800"/>
              </a:spcBef>
            </a:pPr>
            <a:r>
              <a:rPr lang="ru-RU" sz="2200" u="sng" dirty="0"/>
              <a:t>Хорошие интерфейсы могут работать на скоростях более 10 Гбит/с по медным проводникам, а по оптоволокну –быстрее.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500811"/>
            <a:ext cx="3059280" cy="1096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9094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600" b="1" dirty="0"/>
              <a:t>Контроллеры шин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086696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ru-RU" sz="2200" dirty="0"/>
              <a:t>За распределение порядка передачи данных по шине отвечает особое устройство – </a:t>
            </a:r>
            <a:r>
              <a:rPr lang="ru-RU" sz="2200" b="1" dirty="0"/>
              <a:t>контроллер</a:t>
            </a:r>
            <a:r>
              <a:rPr lang="ru-RU" sz="2200" dirty="0"/>
              <a:t> (адаптеры) шины. </a:t>
            </a:r>
          </a:p>
          <a:p>
            <a:pPr lvl="1">
              <a:spcBef>
                <a:spcPts val="1200"/>
              </a:spcBef>
            </a:pPr>
            <a:r>
              <a:rPr lang="ru-RU" sz="2200" dirty="0"/>
              <a:t>Сложный контроллер может иметь в своем составе и собственный процессор.</a:t>
            </a:r>
            <a:endParaRPr lang="en-US" sz="2200" dirty="0"/>
          </a:p>
          <a:p>
            <a:pPr lvl="1">
              <a:spcBef>
                <a:spcPts val="1200"/>
              </a:spcBef>
            </a:pPr>
            <a:r>
              <a:rPr lang="ru-RU" sz="2200" dirty="0"/>
              <a:t>Если передача данных по шине происходит без участия центрального процессора, то говорят, что осуществляется </a:t>
            </a:r>
            <a:r>
              <a:rPr lang="ru-RU" sz="2200" b="1" dirty="0"/>
              <a:t>прямой доступ к памяти </a:t>
            </a:r>
            <a:r>
              <a:rPr lang="ru-RU" sz="2200" dirty="0"/>
              <a:t>(</a:t>
            </a:r>
            <a:r>
              <a:rPr lang="en-US" sz="2200" dirty="0"/>
              <a:t>Direct Memory Access</a:t>
            </a:r>
            <a:r>
              <a:rPr lang="ru-RU" sz="2200" dirty="0"/>
              <a:t>, </a:t>
            </a:r>
            <a:r>
              <a:rPr lang="en-US" sz="2200" b="1" dirty="0"/>
              <a:t>DMA</a:t>
            </a:r>
            <a:r>
              <a:rPr lang="ru-RU" sz="2200" dirty="0"/>
              <a:t>). </a:t>
            </a:r>
          </a:p>
          <a:p>
            <a:pPr lvl="1">
              <a:spcBef>
                <a:spcPts val="1200"/>
              </a:spcBef>
            </a:pPr>
            <a:r>
              <a:rPr lang="ru-RU" sz="2200" i="1" dirty="0"/>
              <a:t>Для взаимодействия с программой (с помощью процессора или сопроцессоров) адаптеры и контроллеры обычно имеют регистры ввода-вывода, управления и состояния</a:t>
            </a:r>
            <a:r>
              <a:rPr lang="en-US" sz="2200" i="1" dirty="0"/>
              <a:t>.</a:t>
            </a:r>
            <a:endParaRPr lang="ru-RU" sz="2200" i="1" dirty="0"/>
          </a:p>
        </p:txBody>
      </p:sp>
    </p:spTree>
    <p:extLst>
      <p:ext uri="{BB962C8B-B14F-4D97-AF65-F5344CB8AC3E}">
        <p14:creationId xmlns:p14="http://schemas.microsoft.com/office/powerpoint/2010/main" val="181352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558404" cy="397793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Контроллеры шин. Механизм прерываний </a:t>
            </a:r>
            <a:endParaRPr lang="ru-RU" sz="36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ru-RU" sz="2200" dirty="0"/>
              <a:t>Когда передача данных заканчивается, контроллер выдает </a:t>
            </a:r>
            <a:r>
              <a:rPr lang="ru-RU" sz="2200" b="1" dirty="0"/>
              <a:t>прерывание</a:t>
            </a:r>
            <a:r>
              <a:rPr lang="ru-RU" sz="2200" dirty="0"/>
              <a:t>, вынуждая центральный процессор приостановить работу текущей программы и начать выполнение особой процедуры. </a:t>
            </a:r>
          </a:p>
          <a:p>
            <a:pPr lvl="1">
              <a:spcBef>
                <a:spcPts val="1200"/>
              </a:spcBef>
            </a:pPr>
            <a:r>
              <a:rPr lang="ru-RU" sz="2200" dirty="0"/>
              <a:t>процедура </a:t>
            </a:r>
            <a:r>
              <a:rPr lang="ru-RU" sz="2200" b="1" dirty="0"/>
              <a:t>программой обработки прерываний </a:t>
            </a:r>
          </a:p>
          <a:p>
            <a:pPr lvl="2">
              <a:spcBef>
                <a:spcPts val="1200"/>
              </a:spcBef>
            </a:pPr>
            <a:r>
              <a:rPr lang="ru-RU" sz="2200" dirty="0"/>
              <a:t>процедура, чтобы проверить, нет ли ошибок,</a:t>
            </a:r>
          </a:p>
          <a:p>
            <a:pPr lvl="2">
              <a:spcBef>
                <a:spcPts val="1200"/>
              </a:spcBef>
            </a:pPr>
            <a:r>
              <a:rPr lang="ru-RU" sz="2200" dirty="0"/>
              <a:t>в случае обнаружения ошибок </a:t>
            </a:r>
            <a:r>
              <a:rPr lang="ru-RU" sz="2200" dirty="0" err="1"/>
              <a:t>процедуедура</a:t>
            </a:r>
            <a:r>
              <a:rPr lang="ru-RU" sz="2200" dirty="0"/>
              <a:t> произведет необходимые действия и сообщит операционной системе, что процесс ввода-вывода завершен.</a:t>
            </a:r>
          </a:p>
          <a:p>
            <a:pPr>
              <a:spcBef>
                <a:spcPts val="600"/>
              </a:spcBef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602651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Способы организации шин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1987" y="5805264"/>
            <a:ext cx="8414388" cy="86439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800" dirty="0"/>
              <a:t>Параметр работы шины — трансферы в секунду, который указывает на количество операций по передаче данных в секунду. Например, 3200 МТ/с (</a:t>
            </a:r>
            <a:r>
              <a:rPr lang="ru-RU" sz="1800" dirty="0" err="1"/>
              <a:t>мегатрансферы</a:t>
            </a:r>
            <a:r>
              <a:rPr lang="ru-RU" sz="1800" dirty="0"/>
              <a:t> в сек) или 3.2 ГТ/с (</a:t>
            </a:r>
            <a:r>
              <a:rPr lang="ru-RU" sz="1800" dirty="0" err="1"/>
              <a:t>гигатрансферы</a:t>
            </a:r>
            <a:r>
              <a:rPr lang="ru-RU" sz="1800" dirty="0"/>
              <a:t>).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3033242"/>
            <a:ext cx="2897758" cy="3075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4636"/>
            <a:ext cx="8938620" cy="31874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592" y="4140530"/>
            <a:ext cx="69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Система с одной шиной – низкое быстродействие, строго последовательный доступ </a:t>
            </a:r>
          </a:p>
          <a:p>
            <a:r>
              <a:rPr lang="ru-RU" dirty="0"/>
              <a:t>Достоинство – цена, простота</a:t>
            </a:r>
          </a:p>
        </p:txBody>
      </p:sp>
    </p:spTree>
    <p:extLst>
      <p:ext uri="{BB962C8B-B14F-4D97-AF65-F5344CB8AC3E}">
        <p14:creationId xmlns:p14="http://schemas.microsoft.com/office/powerpoint/2010/main" val="1137203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Способы организации шин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1987" y="5805264"/>
            <a:ext cx="8414388" cy="86439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800" dirty="0"/>
              <a:t>Параметр работы шины — трансферы в секунду, который указывает на количество операций по передаче данных в секунду. Например, 3200 МТ/с (</a:t>
            </a:r>
            <a:r>
              <a:rPr lang="ru-RU" sz="1800" dirty="0" err="1"/>
              <a:t>мегатрансферы</a:t>
            </a:r>
            <a:r>
              <a:rPr lang="ru-RU" sz="1800" dirty="0"/>
              <a:t> в сек) или 3.2 ГТ/с (</a:t>
            </a:r>
            <a:r>
              <a:rPr lang="ru-RU" sz="1800" dirty="0" err="1"/>
              <a:t>гигатрансферы</a:t>
            </a:r>
            <a:r>
              <a:rPr lang="ru-RU" sz="1800" dirty="0"/>
              <a:t>).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4827873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Система с двумя шинами – связь через адаптеры, разгрузка шины за счет отдельной магистрали для </a:t>
            </a:r>
            <a:r>
              <a:rPr lang="ru-RU" dirty="0" err="1"/>
              <a:t>переферии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844232"/>
            <a:ext cx="7872148" cy="391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20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778098"/>
          </a:xfrm>
        </p:spPr>
        <p:txBody>
          <a:bodyPr>
            <a:noAutofit/>
          </a:bodyPr>
          <a:lstStyle/>
          <a:p>
            <a:pPr lvl="1" algn="ctr"/>
            <a:r>
              <a:rPr lang="ru-RU" sz="2800" b="1" dirty="0"/>
              <a:t>О машинном коде и языках программирования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80728"/>
            <a:ext cx="8568952" cy="576064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ru-RU" sz="2100" dirty="0"/>
              <a:t>На машинном уровне программа представляет собой набор аппаратно-выполняемых команд – </a:t>
            </a:r>
            <a:r>
              <a:rPr lang="ru-RU" sz="2100" b="1" u="sng" dirty="0"/>
              <a:t>машинный код</a:t>
            </a:r>
            <a:r>
              <a:rPr lang="ru-RU" sz="2100" dirty="0"/>
              <a:t>. </a:t>
            </a:r>
          </a:p>
          <a:p>
            <a:pPr lvl="3">
              <a:spcBef>
                <a:spcPts val="600"/>
              </a:spcBef>
            </a:pPr>
            <a:r>
              <a:rPr lang="ru-RU" sz="1700" dirty="0"/>
              <a:t>Примеры таких команд – сложение, умножение, логическое или, перенос значения из одной ячейки памяти в другую. </a:t>
            </a:r>
          </a:p>
          <a:p>
            <a:pPr lvl="2">
              <a:spcBef>
                <a:spcPts val="600"/>
              </a:spcBef>
            </a:pPr>
            <a:r>
              <a:rPr lang="ru-RU" sz="2100" i="1" dirty="0"/>
              <a:t>Каждая команда имеет свой кодовый номер и адреса двух ячеек – данных, для выполнения над ними определенного действия. </a:t>
            </a:r>
          </a:p>
          <a:p>
            <a:pPr lvl="3">
              <a:spcBef>
                <a:spcPts val="600"/>
              </a:spcBef>
            </a:pPr>
            <a:r>
              <a:rPr lang="ru-RU" sz="2100" u="sng" dirty="0"/>
              <a:t>Такие данные называются операндами</a:t>
            </a:r>
            <a:r>
              <a:rPr lang="ru-RU" sz="2100" dirty="0"/>
              <a:t>.</a:t>
            </a:r>
          </a:p>
          <a:p>
            <a:pPr lvl="2">
              <a:spcBef>
                <a:spcPts val="600"/>
              </a:spcBef>
            </a:pPr>
            <a:r>
              <a:rPr lang="ru-RU" sz="2000" u="sng" dirty="0"/>
              <a:t>Любая команда программы уровня выше машинного (начиная от ассемблера и до современных абстрактных языков) интерпретируется в машинный код для ее выполнения.  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7" y="4782173"/>
            <a:ext cx="3020075" cy="1946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5470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Способы организации шин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1987" y="5805264"/>
            <a:ext cx="8414388" cy="86439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800" dirty="0"/>
              <a:t>Система с тремя шинами. – Использование шины расширения для разгрузки основных магистралей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4827873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Система с двумя шинами – связь через адаптеры, разгрузка шины за счет отдельной магистрали для </a:t>
            </a:r>
            <a:r>
              <a:rPr lang="ru-RU" dirty="0" err="1"/>
              <a:t>переферии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235" y="736515"/>
            <a:ext cx="7248011" cy="442067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692696"/>
            <a:ext cx="8256377" cy="503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179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Интерфейсные шины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Аппаратные средства телекоммуникационных систем. Особенности архитектуры системных плат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4840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9278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/>
              <a:t>Интерфейсные шины. </a:t>
            </a:r>
            <a:br>
              <a:rPr lang="ru-RU" sz="2400" b="1" dirty="0"/>
            </a:br>
            <a:r>
              <a:rPr lang="ru-RU" sz="2400" b="1" dirty="0"/>
              <a:t>Подключение периферийных устройств</a:t>
            </a:r>
            <a:endParaRPr lang="ru-RU" sz="28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06084" y="1028830"/>
            <a:ext cx="8558404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Большинство периферийных устройств подключаются через промежуточные периферийные интерфейсы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К периферийным устройствам </a:t>
            </a:r>
            <a:r>
              <a:rPr lang="ru-RU" sz="2000" dirty="0"/>
              <a:t>относятся:</a:t>
            </a:r>
            <a:endParaRPr lang="ru-RU" sz="2400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большинство устройств хранения (дисковые, флэш),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устройств ввода-вывода (дисплеи, клавиатуры, мыши, принтеры, плоттеры),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коммуникационные устройств (внешние модемы).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138" y="3204846"/>
            <a:ext cx="5281459" cy="332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664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75332"/>
            <a:ext cx="8640960" cy="777404"/>
          </a:xfrm>
        </p:spPr>
        <p:txBody>
          <a:bodyPr>
            <a:noAutofit/>
          </a:bodyPr>
          <a:lstStyle/>
          <a:p>
            <a:pPr lvl="1" algn="ctr"/>
            <a:r>
              <a:rPr lang="ru-RU" sz="2800" b="1" dirty="0"/>
              <a:t>Интерфейсные шины. Подключение периферийных устройств</a:t>
            </a:r>
            <a:endParaRPr lang="ru-RU" sz="32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4264319"/>
            <a:ext cx="6516216" cy="2313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79512" y="1268760"/>
            <a:ext cx="86409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подключение  периферийных устройств осуществляется через входные интерфейсы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200" i="1" dirty="0"/>
              <a:t>Часто устройства имеют дополнительные контроллеры подключения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1" dirty="0"/>
              <a:t>Интерфейсы соединены с процессором и/или южным мостом системной платы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Устройства соединяются через т.н. шины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200" i="1" dirty="0"/>
              <a:t>Часто шины объединены в т.н. </a:t>
            </a:r>
            <a:r>
              <a:rPr lang="ru-RU" sz="2200" i="1" dirty="0" err="1"/>
              <a:t>хабы</a:t>
            </a:r>
            <a:endParaRPr lang="ru-RU" sz="2200" i="1" dirty="0"/>
          </a:p>
        </p:txBody>
      </p:sp>
    </p:spTree>
    <p:extLst>
      <p:ext uri="{BB962C8B-B14F-4D97-AF65-F5344CB8AC3E}">
        <p14:creationId xmlns:p14="http://schemas.microsoft.com/office/powerpoint/2010/main" val="2047012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75331"/>
            <a:ext cx="8640960" cy="1209453"/>
          </a:xfrm>
        </p:spPr>
        <p:txBody>
          <a:bodyPr>
            <a:noAutofit/>
          </a:bodyPr>
          <a:lstStyle/>
          <a:p>
            <a:pPr lvl="1" algn="ctr"/>
            <a:r>
              <a:rPr lang="ru-RU" sz="2800" b="1" dirty="0"/>
              <a:t>Интерфейсные шины.</a:t>
            </a:r>
            <a:br>
              <a:rPr lang="ru-RU" sz="2800" b="1" dirty="0"/>
            </a:br>
            <a:r>
              <a:rPr lang="ru-RU" sz="2800" b="1" dirty="0"/>
              <a:t> Разъемы интерфейсов на типичной материнской плате</a:t>
            </a:r>
            <a:endParaRPr lang="ru-RU" sz="32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56792"/>
            <a:ext cx="6547317" cy="4850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5847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/>
              <a:t>Интерфейсные шины. </a:t>
            </a:r>
            <a:br>
              <a:rPr lang="ru-RU" sz="2400" b="1" dirty="0"/>
            </a:br>
            <a:r>
              <a:rPr lang="ru-RU" sz="2400" b="1" dirty="0"/>
              <a:t>Подключение периферийных устройств</a:t>
            </a:r>
            <a:endParaRPr lang="ru-RU" sz="28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06084" y="957202"/>
            <a:ext cx="8558404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ru-RU" sz="2200" dirty="0"/>
              <a:t>Порядок подключения 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200" i="1" dirty="0"/>
              <a:t>подсоединение периферийного устройства к узлу с помощью соответствующего кабеля или беспроводного соединения;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подключение устройства к источнику питания;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установка соответствующего драйвера.</a:t>
            </a:r>
          </a:p>
          <a:p>
            <a:pPr>
              <a:spcBef>
                <a:spcPts val="1200"/>
              </a:spcBef>
            </a:pPr>
            <a:r>
              <a:rPr lang="ru-RU" sz="2200" i="1" dirty="0"/>
              <a:t>Некоторые устройства не предусматривают самонастройки. Драйверы таких устройств устанавливаются после того, как устройство подключается к компьютеру и включается питание.</a:t>
            </a:r>
          </a:p>
          <a:p>
            <a:pPr>
              <a:spcBef>
                <a:spcPts val="1200"/>
              </a:spcBef>
            </a:pPr>
            <a:r>
              <a:rPr lang="ru-RU" sz="2200" dirty="0"/>
              <a:t>Драйверы самонастраивающихся устройств в системе уже имеются </a:t>
            </a:r>
            <a:r>
              <a:rPr lang="en-US" sz="2200" dirty="0"/>
              <a:t>(PnP)</a:t>
            </a:r>
            <a:r>
              <a:rPr lang="ru-RU" sz="2200" dirty="0"/>
              <a:t>. В таком случае при подключении ОС распознает устройство и устанавливает соответствующий драйвер.</a:t>
            </a:r>
          </a:p>
        </p:txBody>
      </p:sp>
    </p:spTree>
    <p:extLst>
      <p:ext uri="{BB962C8B-B14F-4D97-AF65-F5344CB8AC3E}">
        <p14:creationId xmlns:p14="http://schemas.microsoft.com/office/powerpoint/2010/main" val="3782496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800" b="1" dirty="0"/>
              <a:t>Шина </a:t>
            </a:r>
            <a:r>
              <a:rPr lang="en-US" sz="2800" b="1" dirty="0"/>
              <a:t>PCI</a:t>
            </a:r>
            <a:endParaRPr lang="ru-RU" sz="32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6" name="Рисунок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18033"/>
          <a:stretch/>
        </p:blipFill>
        <p:spPr bwMode="auto">
          <a:xfrm>
            <a:off x="1376303" y="620688"/>
            <a:ext cx="6539670" cy="23348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0" y="2938979"/>
            <a:ext cx="8712968" cy="388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sz="2000" b="1" dirty="0">
                <a:ea typeface="Calibri" panose="020F0502020204030204" pitchFamily="34" charset="0"/>
                <a:cs typeface="PetersburgCTT-Bold"/>
              </a:rPr>
              <a:t>PCI 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Peripheral Component Interconnect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 — </a:t>
            </a:r>
            <a:r>
              <a:rPr lang="ru-RU" sz="2000" b="1" dirty="0">
                <a:ea typeface="Calibri" panose="020F0502020204030204" pitchFamily="34" charset="0"/>
                <a:cs typeface="PetersburgCTT-Bold"/>
              </a:rPr>
              <a:t>взаимодействие периферийных компонентов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), разработанная компанией </a:t>
            </a:r>
            <a:r>
              <a:rPr lang="ru-RU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Intel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ru-RU" sz="2000" dirty="0"/>
              <a:t> </a:t>
            </a:r>
          </a:p>
          <a:p>
            <a:pPr marL="285750" indent="-285750" algn="just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i="1" dirty="0"/>
              <a:t>Центральный процессор взаимодействует с контроллером памяти по выделенному высокоскоростному соединению. </a:t>
            </a:r>
          </a:p>
          <a:p>
            <a:pPr marL="285750" indent="-285750" algn="just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Периферийные устройства подсоединяются прямо к шине PCI</a:t>
            </a:r>
          </a:p>
          <a:p>
            <a:pPr marL="285750" indent="-285750" algn="just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ru-RU" sz="2000" u="sng" dirty="0"/>
              <a:t>Шина PCI распознает подключаемые устройства и подключает их по принципу </a:t>
            </a:r>
            <a:r>
              <a:rPr lang="en-US" sz="2000" b="1" u="sng" dirty="0"/>
              <a:t>PLUG&amp;PLAY.</a:t>
            </a:r>
            <a:endParaRPr lang="ru-RU" sz="2000" b="1" u="sng" dirty="0"/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ru-RU" sz="2200" b="1" u="sng" dirty="0">
                <a:ea typeface="Calibri" panose="020F0502020204030204" pitchFamily="34" charset="0"/>
                <a:cs typeface="Times New Roman" panose="02020603050405020304" pitchFamily="18" charset="0"/>
              </a:rPr>
              <a:t>Принцип </a:t>
            </a:r>
            <a:r>
              <a:rPr lang="ru-RU" sz="2200" b="1" u="sng" dirty="0" err="1"/>
              <a:t>Bus</a:t>
            </a:r>
            <a:r>
              <a:rPr lang="ru-RU" sz="2200" b="1" u="sng" dirty="0"/>
              <a:t> </a:t>
            </a:r>
            <a:r>
              <a:rPr lang="ru-RU" sz="2200" b="1" u="sng" dirty="0" err="1"/>
              <a:t>Mastering</a:t>
            </a:r>
            <a:r>
              <a:rPr lang="ru-RU" sz="2200" u="sng" dirty="0"/>
              <a:t>, - способность внешнего устройства при пересылке данных управлять шиной (без участия CPU).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i="1" dirty="0"/>
              <a:t>Полная поддержка </a:t>
            </a:r>
            <a:r>
              <a:rPr lang="ru-RU" b="1" i="1" dirty="0" err="1"/>
              <a:t>multiply</a:t>
            </a:r>
            <a:r>
              <a:rPr lang="ru-RU" b="1" i="1" dirty="0"/>
              <a:t> </a:t>
            </a:r>
            <a:r>
              <a:rPr lang="ru-RU" b="1" i="1" dirty="0" err="1"/>
              <a:t>bus</a:t>
            </a:r>
            <a:r>
              <a:rPr lang="ru-RU" b="1" i="1" dirty="0"/>
              <a:t> </a:t>
            </a:r>
            <a:r>
              <a:rPr lang="ru-RU" b="1" i="1" dirty="0" err="1"/>
              <a:t>master</a:t>
            </a:r>
            <a:r>
              <a:rPr lang="ru-RU" b="1" i="1" dirty="0"/>
              <a:t> </a:t>
            </a:r>
            <a:r>
              <a:rPr lang="ru-RU" i="1" dirty="0"/>
              <a:t>(например, несколько контроллеров жестких дисков могут одновременно работать на шине).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68574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/>
              <a:t>Шина </a:t>
            </a:r>
            <a:r>
              <a:rPr lang="en-US" sz="2400" b="1" dirty="0"/>
              <a:t>PCI</a:t>
            </a:r>
            <a:r>
              <a:rPr lang="ru-RU" sz="2400" b="1" dirty="0"/>
              <a:t>. Характеристики</a:t>
            </a:r>
            <a:endParaRPr lang="ru-RU" sz="28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15516" y="3405074"/>
            <a:ext cx="8712968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Синхронный 32-х или 64-х разрядный обмен данными. </a:t>
            </a:r>
          </a:p>
          <a:p>
            <a:pPr marL="361950" indent="-3619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u="sng" dirty="0"/>
              <a:t>Частота работы шины 33MHz или 66MHz - широкий диапазон пропускных способностей (с использованием пакетного режима):</a:t>
            </a:r>
          </a:p>
          <a:p>
            <a:pPr marL="1520825" indent="-361950">
              <a:buFont typeface="Arial" panose="020B0604020202020204" pitchFamily="34" charset="0"/>
              <a:buChar char="•"/>
            </a:pPr>
            <a:r>
              <a:rPr lang="ru-RU" dirty="0"/>
              <a:t>132 МВ/сек при 32-bit/33MHz;</a:t>
            </a:r>
          </a:p>
          <a:p>
            <a:pPr marL="1520825" indent="-361950">
              <a:buFont typeface="Arial" panose="020B0604020202020204" pitchFamily="34" charset="0"/>
              <a:buChar char="•"/>
            </a:pPr>
            <a:r>
              <a:rPr lang="ru-RU" dirty="0"/>
              <a:t>До 528 МВ/сек при 64-bit/66MHz. </a:t>
            </a:r>
          </a:p>
          <a:p>
            <a:pPr marL="1520825" indent="-361950">
              <a:buFont typeface="Arial" panose="020B0604020202020204" pitchFamily="34" charset="0"/>
              <a:buChar char="•"/>
            </a:pPr>
            <a:r>
              <a:rPr lang="ru-RU" dirty="0"/>
              <a:t>А также в PCI-X —1056 МВ/сек при  64-bit/133MHz.</a:t>
            </a:r>
          </a:p>
          <a:p>
            <a:pPr marL="361950" indent="-3619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i="1" dirty="0"/>
              <a:t>Комбинирование до 8 функций на одной карте (, видео + звук и т.д.).</a:t>
            </a:r>
          </a:p>
          <a:p>
            <a:pPr marL="361950" indent="-3619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Шина позволяет устанавливать до 4 слотов расширения, однако возможно использование моста PCI-PCI для увеличения количества карт расширения.</a:t>
            </a:r>
          </a:p>
          <a:p>
            <a:pPr marL="361950" indent="-3619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Возможно подключение логик 5 В и 3.3 В</a:t>
            </a:r>
          </a:p>
        </p:txBody>
      </p:sp>
      <p:pic>
        <p:nvPicPr>
          <p:cNvPr id="1026" name="Picture 2" descr="Ð§ÑÐ¾ ÑÐ°ÐºÐ¾Ðµ PC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703898"/>
            <a:ext cx="3627124" cy="274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818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/>
              <a:t>Шина </a:t>
            </a:r>
            <a:r>
              <a:rPr lang="en-US" sz="2400" b="1" dirty="0"/>
              <a:t>PCI</a:t>
            </a:r>
            <a:r>
              <a:rPr lang="ru-RU" sz="2400" b="1" dirty="0"/>
              <a:t>-</a:t>
            </a:r>
            <a:r>
              <a:rPr lang="en-US" sz="2400" b="1" dirty="0"/>
              <a:t>Express</a:t>
            </a:r>
            <a:endParaRPr lang="ru-RU" sz="28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43322" y="4871776"/>
            <a:ext cx="8712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PCI </a:t>
            </a:r>
            <a:r>
              <a:rPr lang="ru-RU" sz="2400" b="1" dirty="0" err="1"/>
              <a:t>Express</a:t>
            </a:r>
            <a:r>
              <a:rPr lang="ru-RU" sz="2400" b="1" dirty="0"/>
              <a:t> – </a:t>
            </a:r>
            <a:r>
              <a:rPr lang="ru-RU" sz="2400" dirty="0"/>
              <a:t>компьютерная шина, образующая </a:t>
            </a:r>
            <a:r>
              <a:rPr lang="ru-RU" sz="2400" dirty="0" err="1"/>
              <a:t>одноранговую</a:t>
            </a:r>
            <a:r>
              <a:rPr lang="ru-RU" sz="2400" dirty="0"/>
              <a:t> сеть, использующая программную</a:t>
            </a:r>
            <a:r>
              <a:rPr lang="en-US" sz="2400" dirty="0"/>
              <a:t> </a:t>
            </a:r>
            <a:r>
              <a:rPr lang="ru-RU" sz="2400" dirty="0"/>
              <a:t>модель шины PCI и физический протокол,</a:t>
            </a:r>
            <a:r>
              <a:rPr lang="en-US" sz="2400" dirty="0"/>
              <a:t> </a:t>
            </a:r>
            <a:r>
              <a:rPr lang="ru-RU" sz="2400" dirty="0"/>
              <a:t>основанный на последовательной передаче</a:t>
            </a:r>
            <a:r>
              <a:rPr lang="en-US" sz="2400" dirty="0"/>
              <a:t> </a:t>
            </a:r>
            <a:r>
              <a:rPr lang="ru-RU" sz="2400" dirty="0"/>
              <a:t>пакетных данных</a:t>
            </a:r>
            <a:r>
              <a:rPr lang="en-US" sz="2400" dirty="0"/>
              <a:t>.</a:t>
            </a:r>
          </a:p>
        </p:txBody>
      </p:sp>
      <p:pic>
        <p:nvPicPr>
          <p:cNvPr id="7" name="Рисунок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7"/>
          <a:stretch/>
        </p:blipFill>
        <p:spPr bwMode="auto">
          <a:xfrm>
            <a:off x="265692" y="844366"/>
            <a:ext cx="6927880" cy="361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2" name="Picture 4" descr="ÐÐ°ÑÑÐ¸Ð½ÐºÐ¸ Ð¿Ð¾ Ð·Ð°Ð¿ÑÐ¾ÑÑ pci-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54877" y="1997956"/>
            <a:ext cx="3510815" cy="162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7554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/>
              <a:t>Шина </a:t>
            </a:r>
            <a:r>
              <a:rPr lang="en-US" sz="2400" b="1" dirty="0"/>
              <a:t>PCI</a:t>
            </a:r>
            <a:r>
              <a:rPr lang="ru-RU" sz="2400" b="1" dirty="0"/>
              <a:t>-</a:t>
            </a:r>
            <a:r>
              <a:rPr lang="en-US" sz="2400" b="1" dirty="0"/>
              <a:t>Express</a:t>
            </a:r>
            <a:r>
              <a:rPr lang="ru-RU" sz="2400" b="1" dirty="0"/>
              <a:t>. Особенности организации сети</a:t>
            </a:r>
            <a:endParaRPr lang="ru-RU" sz="28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3126648"/>
            <a:ext cx="8969762" cy="3226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PCI </a:t>
            </a:r>
            <a:r>
              <a:rPr lang="ru-RU" b="1" dirty="0" err="1"/>
              <a:t>Express</a:t>
            </a:r>
            <a:r>
              <a:rPr lang="ru-RU" b="1" dirty="0"/>
              <a:t> – </a:t>
            </a:r>
            <a:r>
              <a:rPr lang="ru-RU" dirty="0"/>
              <a:t>компьютерная шина, использующая программную</a:t>
            </a:r>
            <a:r>
              <a:rPr lang="en-US" dirty="0"/>
              <a:t> </a:t>
            </a:r>
            <a:r>
              <a:rPr lang="ru-RU" dirty="0"/>
              <a:t>модель шины PCI и физический протокол,</a:t>
            </a:r>
            <a:r>
              <a:rPr lang="en-US" dirty="0"/>
              <a:t> </a:t>
            </a:r>
            <a:r>
              <a:rPr lang="ru-RU" dirty="0"/>
              <a:t>основанный на последовательной передаче</a:t>
            </a:r>
            <a:r>
              <a:rPr lang="en-US" dirty="0"/>
              <a:t> </a:t>
            </a:r>
            <a:r>
              <a:rPr lang="ru-RU" dirty="0"/>
              <a:t>пакетных данных</a:t>
            </a:r>
            <a:r>
              <a:rPr lang="en-US" dirty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200" b="1" dirty="0"/>
              <a:t>Представляет  </a:t>
            </a:r>
            <a:r>
              <a:rPr lang="ru-RU" sz="2200" b="1" dirty="0" err="1"/>
              <a:t>одноранговую</a:t>
            </a:r>
            <a:r>
              <a:rPr lang="ru-RU" sz="2200" b="1" dirty="0"/>
              <a:t> сеть, использующая </a:t>
            </a:r>
            <a:r>
              <a:rPr lang="ru-RU" sz="2200" b="1" dirty="0" err="1"/>
              <a:t>разряднооследовательные</a:t>
            </a:r>
            <a:r>
              <a:rPr lang="ru-RU" sz="2200" b="1" dirty="0"/>
              <a:t> линии и коммутацию пакетов.</a:t>
            </a:r>
            <a:endParaRPr lang="en-US" sz="2200" b="1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i="1" dirty="0"/>
              <a:t>Устройства взаимодействуют между собой через</a:t>
            </a:r>
            <a:r>
              <a:rPr lang="en-US" sz="2200" i="1" dirty="0"/>
              <a:t> </a:t>
            </a:r>
            <a:r>
              <a:rPr lang="ru-RU" sz="2200" i="1" dirty="0"/>
              <a:t>среду, образованную коммутаторами( соединение типа точка-точка).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dirty="0">
                <a:latin typeface="PetersburgCTT-Regular"/>
              </a:rPr>
              <a:t>применение узких последовательных двухточечных соединений.</a:t>
            </a:r>
          </a:p>
          <a:p>
            <a:pPr marL="742950" lvl="1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ru-RU" sz="2000" u="sng" dirty="0">
                <a:latin typeface="PetersburgCTT-Regular"/>
              </a:rPr>
              <a:t> передача данных пакетами, содержащими как саму посылку, так и системную информацию (протокольная передача данных).</a:t>
            </a:r>
            <a:endParaRPr lang="ru-RU" sz="2000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7"/>
          <a:stretch/>
        </p:blipFill>
        <p:spPr bwMode="auto">
          <a:xfrm>
            <a:off x="379163" y="711982"/>
            <a:ext cx="4775449" cy="24146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9097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Принцип построения ЭВМ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08720"/>
            <a:ext cx="8352928" cy="5760640"/>
          </a:xfrm>
        </p:spPr>
        <p:txBody>
          <a:bodyPr>
            <a:noAutofit/>
          </a:bodyPr>
          <a:lstStyle/>
          <a:p>
            <a:r>
              <a:rPr lang="ru-RU" sz="1800" b="1" i="1" dirty="0"/>
              <a:t>Устройство, объединяющие процессор и периферийные модули называется электронно-вычислительной машиной (ЭВМ) </a:t>
            </a:r>
            <a:endParaRPr lang="ru-RU" sz="1800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79" y="1844824"/>
            <a:ext cx="6897846" cy="445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08749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800" b="1" dirty="0"/>
              <a:t>Шина </a:t>
            </a:r>
            <a:r>
              <a:rPr lang="en-US" sz="2800" b="1" dirty="0"/>
              <a:t>PCI</a:t>
            </a:r>
            <a:r>
              <a:rPr lang="ru-RU" sz="2800" b="1" dirty="0"/>
              <a:t>-</a:t>
            </a:r>
            <a:r>
              <a:rPr lang="en-US" sz="2800" b="1" dirty="0"/>
              <a:t>Express</a:t>
            </a:r>
            <a:r>
              <a:rPr lang="ru-RU" sz="2800" b="1" dirty="0"/>
              <a:t>. Особенности</a:t>
            </a:r>
            <a:endParaRPr lang="ru-RU" sz="32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7504" y="801118"/>
            <a:ext cx="882676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b="1" dirty="0"/>
              <a:t>Физическая длина соединения до коммутатора до 50 см,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i="1" dirty="0"/>
              <a:t>Скорость до 20 Гбит/сек.</a:t>
            </a:r>
          </a:p>
          <a:p>
            <a:pPr marL="2857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u="sng" dirty="0"/>
              <a:t>Режим эмуляции шины </a:t>
            </a:r>
            <a:r>
              <a:rPr lang="en-US" sz="2200" u="sng" dirty="0"/>
              <a:t>PCI</a:t>
            </a:r>
            <a:r>
              <a:rPr lang="ru-RU" sz="2200" u="sng" dirty="0"/>
              <a:t> (программный уровень).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К базовому коммутатору можно подключить другой коммутатор,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Возможность формирования древовидной структуры повышается степень расширяемости системы.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Может иметь до 32 проводных пар, называемых трактами (</a:t>
            </a:r>
            <a:r>
              <a:rPr lang="ru-RU" sz="2200" dirty="0" err="1"/>
              <a:t>lanes</a:t>
            </a:r>
            <a:r>
              <a:rPr lang="ru-RU" sz="2200" dirty="0"/>
              <a:t>) или дорожками.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Тракты работают несинхронно, но </a:t>
            </a:r>
            <a:r>
              <a:rPr lang="ru-RU" sz="2200" dirty="0" err="1"/>
              <a:t>расфазировка</a:t>
            </a:r>
            <a:r>
              <a:rPr lang="ru-RU" sz="2200" dirty="0"/>
              <a:t> несущественна.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Устройства на шину могут быть подключены по 1, 4, 8 или 16 </a:t>
            </a:r>
            <a:r>
              <a:rPr lang="ru-RU" sz="2200" dirty="0" err="1"/>
              <a:t>ленсам</a:t>
            </a:r>
            <a:r>
              <a:rPr lang="ru-RU" sz="2200" dirty="0"/>
              <a:t>.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pic>
        <p:nvPicPr>
          <p:cNvPr id="8" name="Picture 4" descr="ÐÐ°ÑÑÐ¸Ð½ÐºÐ¸ Ð¿Ð¾ Ð·Ð°Ð¿ÑÐ¾ÑÑ pci-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348" y="5052737"/>
            <a:ext cx="3510815" cy="162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446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/>
              <a:t>Шина </a:t>
            </a:r>
            <a:r>
              <a:rPr lang="en-US" sz="2400" b="1" dirty="0"/>
              <a:t>PCI</a:t>
            </a:r>
            <a:r>
              <a:rPr lang="ru-RU" sz="2400" b="1" dirty="0"/>
              <a:t>-</a:t>
            </a:r>
            <a:r>
              <a:rPr lang="en-US" sz="2400" b="1" dirty="0"/>
              <a:t>Express</a:t>
            </a:r>
            <a:r>
              <a:rPr lang="ru-RU" sz="2400" b="1" dirty="0"/>
              <a:t>. Особенности</a:t>
            </a:r>
            <a:endParaRPr lang="ru-RU" sz="28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7504" y="620688"/>
            <a:ext cx="882676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Причины появления </a:t>
            </a:r>
            <a:r>
              <a:rPr lang="en-US" sz="2200" dirty="0"/>
              <a:t>PCI-e 4 – </a:t>
            </a:r>
            <a:r>
              <a:rPr lang="ru-RU" sz="2200" dirty="0"/>
              <a:t>появление новых устройств на шине </a:t>
            </a:r>
            <a:r>
              <a:rPr lang="en-US" sz="2200" dirty="0" err="1"/>
              <a:t>PCIe</a:t>
            </a:r>
            <a:r>
              <a:rPr lang="en-US" sz="2200" dirty="0"/>
              <a:t>, </a:t>
            </a:r>
            <a:r>
              <a:rPr lang="ru-RU" sz="2200" dirty="0"/>
              <a:t>типа </a:t>
            </a:r>
            <a:r>
              <a:rPr lang="en-US" sz="2200" dirty="0"/>
              <a:t>SSD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Увеличение линий и скорости передачи на каждую линию (актуально для серверных систем).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Увеличение толерантности к палатам расширения (подключение через </a:t>
            </a:r>
            <a:r>
              <a:rPr lang="en-US" sz="2200" dirty="0"/>
              <a:t>PCI-e</a:t>
            </a:r>
            <a:r>
              <a:rPr lang="ru-RU" sz="2200" dirty="0"/>
              <a:t> </a:t>
            </a:r>
            <a:r>
              <a:rPr lang="en-US" sz="2200" dirty="0"/>
              <a:t>X1, X4) </a:t>
            </a:r>
            <a:endParaRPr lang="ru-RU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– </a:t>
            </a:r>
            <a:r>
              <a:rPr lang="ru-RU" sz="2200" dirty="0"/>
              <a:t>то есть максимально допустимой скорости при переходниках с таких устройств на </a:t>
            </a:r>
            <a:r>
              <a:rPr lang="en-US" sz="2200" dirty="0"/>
              <a:t>PCI-e 16.</a:t>
            </a:r>
            <a:endParaRPr lang="ru-RU" sz="2200" dirty="0"/>
          </a:p>
        </p:txBody>
      </p:sp>
      <p:pic>
        <p:nvPicPr>
          <p:cNvPr id="23556" name="Picture 4" descr="PCI Expr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620" y="3240623"/>
            <a:ext cx="4806214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6671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en-US" sz="2800" b="1" dirty="0"/>
              <a:t>IDE (PATA)</a:t>
            </a:r>
            <a:endParaRPr lang="ru-RU" sz="32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7504" y="620688"/>
            <a:ext cx="882676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i="1" dirty="0"/>
              <a:t>интерфейс предназначен только для подключения жестких дисков и других накопителей</a:t>
            </a: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u="sng" dirty="0"/>
              <a:t>поддерживает два разъема IDE </a:t>
            </a:r>
            <a:r>
              <a:rPr lang="ru-RU" sz="2000" u="sng" dirty="0" err="1"/>
              <a:t>Primary</a:t>
            </a:r>
            <a:r>
              <a:rPr lang="ru-RU" sz="2000" u="sng" dirty="0"/>
              <a:t> — Первичный и </a:t>
            </a:r>
            <a:r>
              <a:rPr lang="ru-RU" sz="2000" u="sng" dirty="0" err="1"/>
              <a:t>Secondary</a:t>
            </a:r>
            <a:r>
              <a:rPr lang="ru-RU" sz="2000" u="sng" dirty="0"/>
              <a:t> — Вторичный, </a:t>
            </a:r>
            <a:endParaRPr lang="en-US" sz="20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к каждому из разъемов можно подключать по два устройства (</a:t>
            </a:r>
            <a:r>
              <a:rPr lang="ru-RU" sz="2000" b="1" dirty="0" err="1"/>
              <a:t>Master</a:t>
            </a:r>
            <a:r>
              <a:rPr lang="ru-RU" sz="2000" b="1" dirty="0"/>
              <a:t> и </a:t>
            </a:r>
            <a:r>
              <a:rPr lang="ru-RU" sz="2000" b="1" dirty="0" err="1"/>
              <a:t>Slave</a:t>
            </a:r>
            <a:r>
              <a:rPr lang="ru-RU" sz="2000" b="1" dirty="0"/>
              <a:t> — ведущий и ведомый).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Максимальная пропускная способность интерфейса  — до 66 Мбайт/с.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i="1" dirty="0"/>
              <a:t>Для обеспечения совместимости с накопителями, отличными от жестких дисков, существует протокол обмена данными ATAPI (АТА </a:t>
            </a:r>
            <a:r>
              <a:rPr lang="ru-RU" sz="2000" i="1" dirty="0" err="1"/>
              <a:t>Packet</a:t>
            </a:r>
            <a:r>
              <a:rPr lang="ru-RU" sz="2000" i="1" dirty="0"/>
              <a:t> </a:t>
            </a:r>
            <a:r>
              <a:rPr lang="ru-RU" sz="2000" i="1" dirty="0" err="1"/>
              <a:t>Interface</a:t>
            </a:r>
            <a:r>
              <a:rPr lang="ru-RU" sz="2000" i="1" dirty="0"/>
              <a:t> — Пакетный интерфейс АТА). </a:t>
            </a:r>
          </a:p>
        </p:txBody>
      </p:sp>
      <p:sp>
        <p:nvSpPr>
          <p:cNvPr id="3" name="AutoShape 3" descr="ÐÐ°ÑÑÐ¸Ð½ÐºÐ¸ Ð¿Ð¾ Ð·Ð°Ð¿ÑÐ¾ÑÑ IDE P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5" descr="ÐÐ°ÑÑÐ¸Ð½ÐºÐ¸ Ð¿Ð¾ Ð·Ð°Ð¿ÑÐ¾ÑÑ IDE PAT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51" name="Picture 7" descr="ÐÐ°ÑÑÐ¸Ð½ÐºÐ¸ Ð¿Ð¾ Ð·Ð°Ð¿ÑÐ¾ÑÑ IDE P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365104"/>
            <a:ext cx="3574943" cy="19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36" y="4365104"/>
            <a:ext cx="4486920" cy="179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65013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en-US" sz="2800" b="1" dirty="0"/>
              <a:t>SATA</a:t>
            </a:r>
            <a:endParaRPr lang="ru-RU" sz="32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7504" y="620688"/>
            <a:ext cx="882676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SATA (англ. </a:t>
            </a:r>
            <a:r>
              <a:rPr lang="ru-RU" sz="2400" dirty="0" err="1"/>
              <a:t>Serial</a:t>
            </a:r>
            <a:r>
              <a:rPr lang="ru-RU" sz="2400" dirty="0"/>
              <a:t> ATA) — последовательный интерфейс обмена данными с накопителями информации. 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SATA является развитием паралле</a:t>
            </a:r>
            <a:r>
              <a:rPr lang="ru-RU" sz="2000" dirty="0"/>
              <a:t>льного интерфейса ATA (IDE), который после появления SATA был переименован в PATA (</a:t>
            </a:r>
            <a:r>
              <a:rPr lang="ru-RU" sz="2000" dirty="0" err="1"/>
              <a:t>Parallel</a:t>
            </a:r>
            <a:r>
              <a:rPr lang="ru-RU" sz="2000" dirty="0"/>
              <a:t> ATA).  </a:t>
            </a:r>
          </a:p>
        </p:txBody>
      </p:sp>
      <p:sp>
        <p:nvSpPr>
          <p:cNvPr id="3" name="AutoShape 3" descr="ÐÐ°ÑÑÐ¸Ð½ÐºÐ¸ Ð¿Ð¾ Ð·Ð°Ð¿ÑÐ¾ÑÑ IDE P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5" descr="ÐÐ°ÑÑÐ¸Ð½ÐºÐ¸ Ð¿Ð¾ Ð·Ð°Ð¿ÑÐ¾ÑÑ IDE PAT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171" name="Picture 3" descr="ÐÐ°ÑÑÐ¸Ð½ÐºÐ¸ Ð¿Ð¾ Ð·Ð°Ð¿ÑÐ¾ÑÑ S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764" y="3501008"/>
            <a:ext cx="20955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7787" y="2148334"/>
            <a:ext cx="89884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SATA I  1.5 Гбит / с. Пропускная способность интерфейса - до 150МБ / с.</a:t>
            </a:r>
            <a:br>
              <a:rPr lang="ru-RU" sz="2000" dirty="0"/>
            </a:br>
            <a:r>
              <a:rPr lang="ru-RU" sz="2000" dirty="0"/>
              <a:t>SATA II ( SATA 3 Гбит / с) ,Пропускная способность интерфейса - до 300МБ / с.</a:t>
            </a:r>
            <a:br>
              <a:rPr lang="ru-RU" sz="2000" dirty="0"/>
            </a:br>
            <a:r>
              <a:rPr lang="ru-RU" sz="2000" dirty="0"/>
              <a:t>SATA III ( SATA 6 Гбит / с(.Пропускная способность интерфейса  600 МБ / с. 	интерфейсы обратно совместимы.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SATA e – </a:t>
            </a:r>
            <a:r>
              <a:rPr lang="ru-RU" sz="2000" dirty="0"/>
              <a:t>подключение внешних жестких дисков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29839" y="3779550"/>
            <a:ext cx="63876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Главное преимуществом SATA перед РАТА -использование последовательной шины вместо параллельной. – увеличение помехоустойчивости и повышение скорости передачи данных.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60375" y="5718541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/>
              <a:t>Интерфейс SATA поддерживает все периферийные устройства ATAPI — CD, DVD, и </a:t>
            </a:r>
            <a:r>
              <a:rPr lang="ru-RU" sz="2000" dirty="0" err="1"/>
              <a:t>тп</a:t>
            </a:r>
            <a:r>
              <a:rPr lang="ru-RU" sz="2000" dirty="0"/>
              <a:t>, ленты, а также АТА.</a:t>
            </a:r>
          </a:p>
        </p:txBody>
      </p:sp>
    </p:spTree>
    <p:extLst>
      <p:ext uri="{BB962C8B-B14F-4D97-AF65-F5344CB8AC3E}">
        <p14:creationId xmlns:p14="http://schemas.microsoft.com/office/powerpoint/2010/main" val="27734752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en-US" sz="2800" b="1" dirty="0"/>
              <a:t>SATA</a:t>
            </a:r>
            <a:endParaRPr lang="ru-RU" sz="32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7504" y="620688"/>
            <a:ext cx="882676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Интерфейс SATA обладает высокой пропускной способностью шины и помехоустойчивостью кабеля данных :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меньшее количество линий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дифференциальная передача сигналов.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 Для передачи и приема используются две токовые петли — два замкнутых кольца, через которые циркулируют данные, синхронизированные частотой 1,5 ГГц.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Каналы работают в противофазе, в силу чего происходит уничтожение взаимных помех.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Система допускает подключение </a:t>
            </a:r>
            <a:r>
              <a:rPr lang="en-US" sz="2000" dirty="0" err="1"/>
              <a:t>plag</a:t>
            </a:r>
            <a:r>
              <a:rPr lang="en-US" sz="2000" dirty="0"/>
              <a:t> and play</a:t>
            </a:r>
            <a:endParaRPr lang="ru-RU" sz="2000" dirty="0"/>
          </a:p>
        </p:txBody>
      </p:sp>
      <p:sp>
        <p:nvSpPr>
          <p:cNvPr id="3" name="AutoShape 3" descr="ÐÐ°ÑÑÐ¸Ð½ÐºÐ¸ Ð¿Ð¾ Ð·Ð°Ð¿ÑÐ¾ÑÑ IDE P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5" descr="ÐÐ°ÑÑÐ¸Ð½ÐºÐ¸ Ð¿Ð¾ Ð·Ð°Ð¿ÑÐ¾ÑÑ IDE PAT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171" name="Picture 3" descr="ÐÐ°ÑÑÐ¸Ð½ÐºÐ¸ Ð¿Ð¾ Ð·Ð°Ð¿ÑÐ¾ÑÑ S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764" y="3501008"/>
            <a:ext cx="20955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ÐÐ°ÑÑÐ¸Ð½ÐºÐ¸ Ð¿Ð¾ Ð·Ð°Ð¿ÑÐ¾ÑÑ eS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191937"/>
            <a:ext cx="3888432" cy="260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342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en-US" sz="2800" dirty="0"/>
              <a:t>SCSI</a:t>
            </a:r>
            <a:endParaRPr lang="ru-RU" sz="3200" b="1" dirty="0"/>
          </a:p>
        </p:txBody>
      </p:sp>
      <p:sp>
        <p:nvSpPr>
          <p:cNvPr id="3" name="AutoShape 3" descr="ÐÐ°ÑÑÐ¸Ð½ÐºÐ¸ Ð¿Ð¾ Ð·Ð°Ð¿ÑÐ¾ÑÑ IDE P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5" descr="ÐÐ°ÑÑÐ¸Ð½ÐºÐ¸ Ð¿Ð¾ Ð·Ð°Ð¿ÑÐ¾ÑÑ IDE PAT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07504" y="673125"/>
            <a:ext cx="8496944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Интерфейс </a:t>
            </a:r>
            <a:r>
              <a:rPr lang="en-US" sz="2200" dirty="0"/>
              <a:t>SCSI (Small Computer System Interface — </a:t>
            </a:r>
            <a:r>
              <a:rPr lang="ru-RU" sz="2200" dirty="0"/>
              <a:t>системный интерфейс малых компьютеров, произносится «</a:t>
            </a:r>
            <a:r>
              <a:rPr lang="ru-RU" sz="2200" dirty="0" err="1"/>
              <a:t>скази</a:t>
            </a:r>
            <a:r>
              <a:rPr lang="ru-RU" sz="2200" dirty="0"/>
              <a:t>»)</a:t>
            </a:r>
            <a:endParaRPr lang="en-US" sz="2200" dirty="0"/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i="1" dirty="0"/>
              <a:t>интерфейс, разработанный для объединения в единую систему устройств различного профиля: накопителей на жестких магнитных носителях, сканеров, стримеров, CD-ROM и т.п.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Наиболее широко используется для устройств и систем хранения данных.</a:t>
            </a:r>
            <a:endParaRPr lang="en-US" sz="2000" b="1" dirty="0"/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u="sng" dirty="0"/>
              <a:t>Устройства </a:t>
            </a:r>
            <a:r>
              <a:rPr lang="en-US" sz="2000" u="sng" dirty="0"/>
              <a:t>SCSI</a:t>
            </a:r>
            <a:r>
              <a:rPr lang="ru-RU" sz="2000" u="sng" dirty="0"/>
              <a:t> подключаются к шинам </a:t>
            </a:r>
            <a:r>
              <a:rPr lang="ru-RU" sz="2000" u="sng" dirty="0" err="1"/>
              <a:t>пк</a:t>
            </a:r>
            <a:r>
              <a:rPr lang="ru-RU" sz="2000" u="sng" dirty="0"/>
              <a:t> </a:t>
            </a:r>
            <a:r>
              <a:rPr lang="en-US" sz="2000" u="sng" dirty="0"/>
              <a:t>(PCI)</a:t>
            </a:r>
            <a:r>
              <a:rPr lang="ru-RU" sz="2000" u="sng" dirty="0"/>
              <a:t> при помощи хост-адаптера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Устройства, подключенные к SCSI-шине, взаимодействуют друг с другом не напрямую, а через встроенные SCSI-контроллеры.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pic>
        <p:nvPicPr>
          <p:cNvPr id="7172" name="Picture 4" descr="https://www.ixbt.com/storage/images/da210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364086" y="4149080"/>
            <a:ext cx="3407185" cy="232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16" y="4365104"/>
            <a:ext cx="3466744" cy="23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525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en-US" sz="2800" dirty="0"/>
              <a:t>SAS</a:t>
            </a:r>
            <a:endParaRPr lang="ru-RU" sz="3200" b="1" dirty="0"/>
          </a:p>
        </p:txBody>
      </p:sp>
      <p:sp>
        <p:nvSpPr>
          <p:cNvPr id="3" name="AutoShape 3" descr="ÐÐ°ÑÑÐ¸Ð½ÐºÐ¸ Ð¿Ð¾ Ð·Ð°Ð¿ÑÐ¾ÑÑ IDE P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5" descr="ÐÐ°ÑÑÐ¸Ð½ÐºÐ¸ Ð¿Ð¾ Ð·Ð°Ð¿ÑÐ¾ÑÑ IDE PAT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07975" y="673125"/>
            <a:ext cx="8368482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sz="2000" b="1" dirty="0"/>
              <a:t>SAS - </a:t>
            </a:r>
            <a:r>
              <a:rPr lang="ru-RU" sz="2000" b="1" dirty="0"/>
              <a:t>Последовательный интерфейс</a:t>
            </a:r>
            <a:r>
              <a:rPr lang="en-US" sz="2000" b="1" dirty="0"/>
              <a:t> </a:t>
            </a:r>
            <a:r>
              <a:rPr lang="ru-RU" sz="2000" b="1" dirty="0"/>
              <a:t>типа </a:t>
            </a:r>
            <a:r>
              <a:rPr lang="en-US" sz="2000" b="1" dirty="0"/>
              <a:t>SCSI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i="1" dirty="0"/>
              <a:t>Возможность подключение одного устройства по нескольким каналам и поддержка расширителей шины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i="1" dirty="0"/>
              <a:t>Требует наличия специального контроллера </a:t>
            </a:r>
            <a:r>
              <a:rPr lang="en-US" sz="2000" i="1" dirty="0"/>
              <a:t>SAS</a:t>
            </a:r>
            <a:endParaRPr lang="ru-RU" sz="2000" i="1" dirty="0"/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Обладает обратной совместимостью с </a:t>
            </a:r>
            <a:r>
              <a:rPr lang="en-US" sz="2000" dirty="0"/>
              <a:t>SATA</a:t>
            </a:r>
            <a:endParaRPr lang="ru-RU" sz="2000" dirty="0"/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b="1" i="1" dirty="0" err="1"/>
              <a:t>Интерфейсы</a:t>
            </a:r>
            <a:r>
              <a:rPr lang="en-US" sz="2000" b="1" i="1" dirty="0"/>
              <a:t> SAS и SCSI </a:t>
            </a:r>
            <a:r>
              <a:rPr lang="ru-RU" sz="2000" b="1" i="1" dirty="0"/>
              <a:t>используются в основном</a:t>
            </a:r>
            <a:r>
              <a:rPr lang="en-US" sz="2000" b="1" i="1" dirty="0"/>
              <a:t> </a:t>
            </a:r>
            <a:r>
              <a:rPr lang="ru-RU" sz="2000" b="1" i="1" dirty="0"/>
              <a:t>в серверах из-аз высокой стоимости интерфейса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u="sng" dirty="0"/>
              <a:t>Наибольшего эффекта от применения можно достигнуть при одновременном выполнении  нескольких  "тяжелых" приложений или при массовых запросах к данным на устройствах хранения.</a:t>
            </a:r>
          </a:p>
        </p:txBody>
      </p:sp>
      <p:pic>
        <p:nvPicPr>
          <p:cNvPr id="8194" name="Picture 2" descr="sata or s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41902"/>
            <a:ext cx="5548139" cy="266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827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r>
              <a:rPr lang="ru-RU" sz="3200" dirty="0"/>
              <a:t>Интерфейс </a:t>
            </a:r>
            <a:r>
              <a:rPr lang="en-US" sz="3200" dirty="0"/>
              <a:t>DIMM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36712"/>
            <a:ext cx="8784976" cy="5472608"/>
          </a:xfrm>
        </p:spPr>
        <p:txBody>
          <a:bodyPr>
            <a:normAutofit/>
          </a:bodyPr>
          <a:lstStyle/>
          <a:p>
            <a:r>
              <a:rPr lang="en-US" sz="2000" b="1" dirty="0"/>
              <a:t>Dual In-line Memory Module, DIMM </a:t>
            </a:r>
            <a:r>
              <a:rPr lang="ru-RU" sz="2000" b="1" dirty="0"/>
              <a:t>интерфейс</a:t>
            </a:r>
            <a:r>
              <a:rPr lang="en-US" sz="2000" b="1" dirty="0"/>
              <a:t> </a:t>
            </a:r>
            <a:r>
              <a:rPr lang="en-US" sz="2000" b="1" dirty="0" err="1"/>
              <a:t>двухсторонн</a:t>
            </a:r>
            <a:r>
              <a:rPr lang="ru-RU" sz="2000" b="1" dirty="0"/>
              <a:t>его</a:t>
            </a:r>
            <a:r>
              <a:rPr lang="en-US" sz="2000" b="1" dirty="0"/>
              <a:t> </a:t>
            </a:r>
            <a:r>
              <a:rPr lang="en-US" sz="2000" b="1" dirty="0" err="1"/>
              <a:t>модул</a:t>
            </a:r>
            <a:r>
              <a:rPr lang="ru-RU" sz="2000" b="1" dirty="0"/>
              <a:t>я</a:t>
            </a:r>
            <a:r>
              <a:rPr lang="en-US" sz="2000" b="1" dirty="0"/>
              <a:t> </a:t>
            </a:r>
            <a:r>
              <a:rPr lang="en-US" sz="2000" b="1" dirty="0" err="1"/>
              <a:t>памяти</a:t>
            </a:r>
            <a:r>
              <a:rPr lang="ru-RU" sz="2000" b="1" dirty="0"/>
              <a:t>) – используется для подключения оперативной памяти, на сегодня это </a:t>
            </a:r>
            <a:r>
              <a:rPr lang="en-US" sz="2000" b="1" dirty="0"/>
              <a:t>DDR RAM (double data rate random access memory)</a:t>
            </a:r>
            <a:r>
              <a:rPr lang="ru-RU" sz="2000" b="1" dirty="0"/>
              <a:t>. </a:t>
            </a:r>
          </a:p>
          <a:p>
            <a:r>
              <a:rPr lang="ru-RU" sz="2000" u="sng" dirty="0"/>
              <a:t>Параллельный интерфейс</a:t>
            </a:r>
            <a:endParaRPr lang="en-US" sz="2000" u="sng" dirty="0"/>
          </a:p>
          <a:p>
            <a:pPr>
              <a:spcBef>
                <a:spcPts val="0"/>
              </a:spcBef>
            </a:pPr>
            <a:r>
              <a:rPr lang="ru-RU" sz="2000" i="1" dirty="0"/>
              <a:t>по 120 контактов с</a:t>
            </a:r>
            <a:r>
              <a:rPr lang="en-US" sz="2000" i="1" dirty="0"/>
              <a:t> </a:t>
            </a:r>
            <a:r>
              <a:rPr lang="ru-RU" sz="2000" i="1" dirty="0"/>
              <a:t>двух сторон, </a:t>
            </a:r>
            <a:r>
              <a:rPr lang="en-US" sz="2000" i="1" dirty="0"/>
              <a:t>(</a:t>
            </a:r>
            <a:r>
              <a:rPr lang="ru-RU" sz="2000" i="1" dirty="0"/>
              <a:t>240 в</a:t>
            </a:r>
            <a:r>
              <a:rPr lang="en-US" sz="2000" i="1" dirty="0"/>
              <a:t> </a:t>
            </a:r>
            <a:r>
              <a:rPr lang="ru-RU" sz="2000" i="1" dirty="0"/>
              <a:t>сумме), (288 в </a:t>
            </a:r>
            <a:r>
              <a:rPr lang="en-US" sz="2000" i="1" dirty="0"/>
              <a:t>DDR4</a:t>
            </a:r>
            <a:r>
              <a:rPr lang="ru-RU" sz="2000" i="1" dirty="0"/>
              <a:t>)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64-разрядная шина данных, </a:t>
            </a:r>
            <a:endParaRPr lang="en-US" sz="2000" dirty="0"/>
          </a:p>
          <a:p>
            <a:pPr lvl="1">
              <a:spcBef>
                <a:spcPts val="0"/>
              </a:spcBef>
            </a:pPr>
            <a:r>
              <a:rPr lang="ru-RU" sz="2000" dirty="0"/>
              <a:t>16-разрядная адресная шина с временным мультиплексированием,</a:t>
            </a:r>
            <a:endParaRPr lang="en-US" sz="2000" dirty="0"/>
          </a:p>
          <a:p>
            <a:pPr lvl="1">
              <a:spcBef>
                <a:spcPts val="0"/>
              </a:spcBef>
            </a:pPr>
            <a:r>
              <a:rPr lang="ru-RU" sz="2000" dirty="0"/>
              <a:t>Тактовая частота сигнала 100-266 МГц</a:t>
            </a:r>
          </a:p>
          <a:p>
            <a:pPr lvl="2">
              <a:spcBef>
                <a:spcPts val="0"/>
              </a:spcBef>
            </a:pPr>
            <a:r>
              <a:rPr lang="ru-RU" sz="2000" dirty="0"/>
              <a:t>Тактирование по переднему и заднему фронту импульсов - </a:t>
            </a:r>
            <a:r>
              <a:rPr lang="en-US" sz="2000" dirty="0"/>
              <a:t>DDR</a:t>
            </a:r>
            <a:endParaRPr lang="ru-RU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712370"/>
            <a:ext cx="5063052" cy="1306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502818" y="3789040"/>
            <a:ext cx="62759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Например, DDR3-1600 использует тактовую частоту памяти в 200 МГц, ввода-вывода – в 800 МГц, и посылает 1600 миллионов слов/сек или 12800 Мбайт/с.</a:t>
            </a:r>
          </a:p>
        </p:txBody>
      </p:sp>
      <p:pic>
        <p:nvPicPr>
          <p:cNvPr id="5126" name="Picture 6" descr="https://upload.wikimedia.org/wikipedia/commons/thumb/1/1b/Desktop_DDR_Memory_Comparison.svg/220px-Desktop_DDR_Memory_Compariso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3780521"/>
            <a:ext cx="1664757" cy="2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060292" y="6028857"/>
            <a:ext cx="68936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Главная проблема </a:t>
            </a:r>
            <a:r>
              <a:rPr lang="en-US" dirty="0"/>
              <a:t>DIMM – </a:t>
            </a:r>
            <a:r>
              <a:rPr lang="ru-RU" dirty="0"/>
              <a:t>латентность – то есть время чтения/записи ячеек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26232252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u-RU" dirty="0"/>
              <a:t>Интерфейс </a:t>
            </a:r>
            <a:r>
              <a:rPr lang="en-US" dirty="0"/>
              <a:t>USB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80728"/>
            <a:ext cx="8856984" cy="5616624"/>
          </a:xfrm>
        </p:spPr>
        <p:txBody>
          <a:bodyPr>
            <a:normAutofit fontScale="92500" lnSpcReduction="10000"/>
          </a:bodyPr>
          <a:lstStyle/>
          <a:p>
            <a:r>
              <a:rPr lang="ru-RU" sz="2400" b="1" dirty="0"/>
              <a:t>USB (</a:t>
            </a:r>
            <a:r>
              <a:rPr lang="ru-RU" sz="2400" b="1" dirty="0" err="1"/>
              <a:t>Universal</a:t>
            </a:r>
            <a:r>
              <a:rPr lang="ru-RU" sz="2400" b="1" dirty="0"/>
              <a:t> </a:t>
            </a:r>
            <a:r>
              <a:rPr lang="ru-RU" sz="2400" b="1" dirty="0" err="1"/>
              <a:t>Serial</a:t>
            </a:r>
            <a:r>
              <a:rPr lang="ru-RU" sz="2400" b="1" dirty="0"/>
              <a:t> </a:t>
            </a:r>
            <a:r>
              <a:rPr lang="ru-RU" sz="2400" b="1" dirty="0" err="1"/>
              <a:t>Bus</a:t>
            </a:r>
            <a:r>
              <a:rPr lang="ru-RU" sz="2400" b="1" dirty="0"/>
              <a:t> — универсальная последовательная шина) </a:t>
            </a:r>
            <a:endParaRPr lang="en-US" sz="2400" b="1" dirty="0"/>
          </a:p>
          <a:p>
            <a:pPr lvl="1"/>
            <a:r>
              <a:rPr lang="ru-RU" sz="2400" dirty="0"/>
              <a:t>является промышленным стандартом расширения архитектуры РС, ориентированным на интеграцию с телефонией и устройствами бытовой электроники</a:t>
            </a:r>
            <a:r>
              <a:rPr lang="en-US" sz="2400" dirty="0"/>
              <a:t>.</a:t>
            </a:r>
          </a:p>
          <a:p>
            <a:pPr marL="285750" lvl="1">
              <a:buFont typeface="Arial" panose="020B0604020202020204" pitchFamily="34" charset="0"/>
              <a:buChar char="•"/>
            </a:pPr>
            <a:r>
              <a:rPr lang="ru-RU" sz="2400" b="1" dirty="0"/>
              <a:t>Ориентированность стандарта: </a:t>
            </a:r>
          </a:p>
          <a:p>
            <a:pPr lvl="1"/>
            <a:r>
              <a:rPr lang="ru-RU" sz="2400" dirty="0"/>
              <a:t>легкореализуемое расширение периферии ПК; </a:t>
            </a:r>
          </a:p>
          <a:p>
            <a:pPr lvl="1"/>
            <a:r>
              <a:rPr lang="ru-RU" sz="2400" dirty="0"/>
              <a:t>дешевое решение, позволяющее передавать данные со скоростью до 12 Мбит/с (480 Мбит/с USB2, 5, 10, 20 Гбит/с </a:t>
            </a:r>
            <a:r>
              <a:rPr lang="en-US" sz="2400" dirty="0"/>
              <a:t>USB3</a:t>
            </a:r>
            <a:r>
              <a:rPr lang="ru-RU" sz="2400" dirty="0"/>
              <a:t> и </a:t>
            </a:r>
            <a:r>
              <a:rPr lang="en-US" sz="2400" dirty="0"/>
              <a:t>USB4</a:t>
            </a:r>
            <a:r>
              <a:rPr lang="ru-RU" sz="2400" dirty="0"/>
              <a:t>); </a:t>
            </a:r>
          </a:p>
          <a:p>
            <a:pPr lvl="1"/>
            <a:r>
              <a:rPr lang="ru-RU" sz="2400" dirty="0"/>
              <a:t>полная поддержка в реальном времени голосовых, аудио- и видеопотоков; </a:t>
            </a:r>
            <a:endParaRPr lang="en-US" sz="2400" dirty="0"/>
          </a:p>
          <a:p>
            <a:pPr lvl="1"/>
            <a:r>
              <a:rPr lang="ru-RU" sz="2400" dirty="0"/>
              <a:t>гибкость протокола смешанной передачи изохронных данных</a:t>
            </a:r>
          </a:p>
          <a:p>
            <a:pPr lvl="1"/>
            <a:r>
              <a:rPr lang="ru-RU" sz="2400" dirty="0"/>
              <a:t>асинхронных сообщений; </a:t>
            </a:r>
          </a:p>
          <a:p>
            <a:pPr lvl="1"/>
            <a:r>
              <a:rPr lang="ru-RU" sz="2400" dirty="0"/>
              <a:t>обеспечение стандартного интерфейса; </a:t>
            </a:r>
          </a:p>
          <a:p>
            <a:pPr lvl="1"/>
            <a:r>
              <a:rPr lang="ru-RU" sz="2400" dirty="0"/>
              <a:t>Поддержка </a:t>
            </a:r>
            <a:r>
              <a:rPr lang="en-US" sz="2400" dirty="0"/>
              <a:t>PnP</a:t>
            </a:r>
            <a:endParaRPr lang="ru-RU" sz="2400" dirty="0"/>
          </a:p>
          <a:p>
            <a:pPr lvl="1"/>
            <a:endParaRPr lang="en-US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016" y="5112568"/>
            <a:ext cx="1484784" cy="14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769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u-RU" dirty="0"/>
              <a:t>Стандарт </a:t>
            </a:r>
            <a:r>
              <a:rPr lang="en-US" dirty="0"/>
              <a:t>USB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052736"/>
            <a:ext cx="7133964" cy="56166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ru-RU" sz="2200" dirty="0"/>
              <a:t>подключения периферийных устройств к шине USB 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четырёхпроводной кабель </a:t>
            </a:r>
            <a:r>
              <a:rPr lang="en-US" sz="2000" dirty="0"/>
              <a:t>(USB1, USB2)</a:t>
            </a:r>
            <a:r>
              <a:rPr lang="ru-RU" sz="2000" dirty="0"/>
              <a:t>, </a:t>
            </a:r>
            <a:endParaRPr lang="en-US" sz="2000" dirty="0"/>
          </a:p>
          <a:p>
            <a:pPr lvl="1">
              <a:spcBef>
                <a:spcPts val="0"/>
              </a:spcBef>
            </a:pPr>
            <a:r>
              <a:rPr lang="ru-RU" sz="2000" dirty="0"/>
              <a:t>В стандартах </a:t>
            </a:r>
            <a:r>
              <a:rPr lang="en-US" sz="2000" dirty="0"/>
              <a:t>USB3, </a:t>
            </a:r>
            <a:r>
              <a:rPr lang="ru-RU" sz="2000" dirty="0"/>
              <a:t>и более новых используется </a:t>
            </a:r>
            <a:r>
              <a:rPr lang="ru-RU" sz="2000" dirty="0" err="1"/>
              <a:t>многопроводной</a:t>
            </a:r>
            <a:r>
              <a:rPr lang="ru-RU" sz="2000" dirty="0"/>
              <a:t> кабель, но при этом структура остается </a:t>
            </a:r>
            <a:br>
              <a:rPr lang="ru-RU" sz="2000" dirty="0"/>
            </a:br>
            <a:r>
              <a:rPr lang="ru-RU" sz="2000" dirty="0"/>
              <a:t>та же и все стандарты остаются совместимыми</a:t>
            </a:r>
          </a:p>
          <a:p>
            <a:pPr>
              <a:spcBef>
                <a:spcPts val="1200"/>
              </a:spcBef>
            </a:pPr>
            <a:r>
              <a:rPr lang="ru-RU" sz="2000" dirty="0"/>
              <a:t>Передача данных по дифференциальным линиям.</a:t>
            </a:r>
          </a:p>
          <a:p>
            <a:pPr>
              <a:spcBef>
                <a:spcPts val="1200"/>
              </a:spcBef>
            </a:pPr>
            <a:r>
              <a:rPr lang="ru-RU" sz="2000" dirty="0"/>
              <a:t>Напряжение 0 и 5В сила тока до 500 мА </a:t>
            </a:r>
            <a:r>
              <a:rPr lang="en-US" sz="2000" dirty="0"/>
              <a:t>(</a:t>
            </a:r>
            <a:r>
              <a:rPr lang="ru-RU" sz="2000" dirty="0"/>
              <a:t>USB 3.0 — 900 мА</a:t>
            </a:r>
            <a:r>
              <a:rPr lang="en-US" sz="2000" dirty="0"/>
              <a:t>)</a:t>
            </a:r>
            <a:r>
              <a:rPr lang="ru-RU" sz="2000" dirty="0"/>
              <a:t>.</a:t>
            </a:r>
          </a:p>
          <a:p>
            <a:pPr lvl="1">
              <a:spcBef>
                <a:spcPts val="1200"/>
              </a:spcBef>
            </a:pPr>
            <a:r>
              <a:rPr lang="ru-RU" sz="1800" dirty="0"/>
              <a:t>Интерфейс рассчитан на расстояния до 5 м, и подключения до 5 уровней устройств (либо разветвителей – т.н. «</a:t>
            </a:r>
            <a:r>
              <a:rPr lang="ru-RU" sz="1800" dirty="0" err="1"/>
              <a:t>хабов</a:t>
            </a:r>
            <a:r>
              <a:rPr lang="ru-RU" sz="1800" dirty="0"/>
              <a:t>» либо функциональных устройств) .</a:t>
            </a:r>
          </a:p>
        </p:txBody>
      </p:sp>
      <p:pic>
        <p:nvPicPr>
          <p:cNvPr id="2050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510" y="1093506"/>
            <a:ext cx="1892490" cy="269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419" y="3967457"/>
            <a:ext cx="1831736" cy="287512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7530322" y="548680"/>
            <a:ext cx="1285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USB1, USB2</a:t>
            </a:r>
            <a:endParaRPr lang="ru-RU" dirty="0"/>
          </a:p>
        </p:txBody>
      </p:sp>
      <p:pic>
        <p:nvPicPr>
          <p:cNvPr id="12" name="Picture 2" descr="ÐÐ°ÑÑÐ¸Ð½ÐºÐ¸ Ð¿Ð¾ Ð·Ð°Ð¿ÑÐ¾ÑÑ usb type c ÑÐ°ÑÐ¿Ð¸Ð½Ð¾Ð²ÐºÐ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653" y="4864118"/>
            <a:ext cx="4224766" cy="200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ÐÐ°ÑÑÐ¸Ð½ÐºÐ¸ Ð¿Ð¾ Ð·Ð°Ð¿ÑÐ¾ÑÑ usb 3 Ð¿Ð¸Ð½Ñ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07" y="5184852"/>
            <a:ext cx="2808312" cy="136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268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Принцип построения ЭВМ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806450"/>
            <a:ext cx="8352928" cy="5760640"/>
          </a:xfrm>
        </p:spPr>
        <p:txBody>
          <a:bodyPr>
            <a:noAutofit/>
          </a:bodyPr>
          <a:lstStyle/>
          <a:p>
            <a:r>
              <a:rPr lang="ru-RU" sz="2000" b="1" i="1" dirty="0"/>
              <a:t>Центральный процессор </a:t>
            </a:r>
            <a:r>
              <a:rPr lang="ru-RU" sz="2000" b="1" dirty="0"/>
              <a:t>(АЛУ с блоком устройства управления (УУ)) </a:t>
            </a:r>
            <a:r>
              <a:rPr lang="ru-RU" sz="2000" dirty="0"/>
              <a:t>обладает принцип последовательной передачи управления. </a:t>
            </a:r>
          </a:p>
          <a:p>
            <a:pPr marL="533400" indent="-533400"/>
            <a:r>
              <a:rPr lang="ru-RU" sz="2000" dirty="0"/>
              <a:t>Набор арифметических, логических и прочих инструкций </a:t>
            </a:r>
            <a:r>
              <a:rPr lang="ru-RU" sz="2000" b="1" dirty="0"/>
              <a:t>АЛУ </a:t>
            </a:r>
            <a:r>
              <a:rPr lang="ru-RU" sz="2000" dirty="0"/>
              <a:t>насчитывает несколько сотен, </a:t>
            </a:r>
          </a:p>
          <a:p>
            <a:pPr marL="533400" indent="-533400"/>
            <a:r>
              <a:rPr lang="ru-RU" sz="2000" dirty="0"/>
              <a:t>Процессор имеет </a:t>
            </a:r>
            <a:r>
              <a:rPr lang="ru-RU" sz="2000" b="1" dirty="0"/>
              <a:t>набор регистров в устройстве управления (УУ)</a:t>
            </a:r>
          </a:p>
          <a:p>
            <a:pPr marL="990600" lvl="1" indent="-266700"/>
            <a:r>
              <a:rPr lang="ru-RU" sz="2000" dirty="0"/>
              <a:t>часть регистров доступна для хранения операндов, выполнения действий над ними и формирования адреса инструкций и операндов в памяти. </a:t>
            </a:r>
          </a:p>
          <a:p>
            <a:pPr marL="990600" lvl="1" indent="-266700"/>
            <a:r>
              <a:rPr lang="ru-RU" sz="1800" dirty="0"/>
              <a:t>Другая часть регистров используется процессором для служебных (системных) целей, </a:t>
            </a:r>
          </a:p>
          <a:p>
            <a:pPr marL="533400" indent="-533400">
              <a:buNone/>
            </a:pPr>
            <a:r>
              <a:rPr lang="ru-RU" sz="1400" dirty="0"/>
              <a:t>		 доступ к ним может быть ограничен (есть даже программно-невидимые регистры). </a:t>
            </a:r>
          </a:p>
          <a:p>
            <a:pPr marL="533400" indent="-533400"/>
            <a:r>
              <a:rPr lang="ru-RU" sz="2000" b="1" dirty="0"/>
              <a:t>Все компоненты компьютера представляются для процессора в виде наборов </a:t>
            </a:r>
            <a:r>
              <a:rPr lang="ru-RU" sz="2000" b="1" i="1" dirty="0"/>
              <a:t>ячеек памяти </a:t>
            </a:r>
            <a:r>
              <a:rPr lang="ru-RU" sz="2000" b="1" dirty="0"/>
              <a:t>или/и </a:t>
            </a:r>
            <a:r>
              <a:rPr lang="ru-RU" sz="2000" b="1" i="1" dirty="0"/>
              <a:t>портов ввода-вывода</a:t>
            </a:r>
            <a:r>
              <a:rPr lang="ru-RU" sz="2000" b="1" dirty="0"/>
              <a:t>, </a:t>
            </a:r>
          </a:p>
          <a:p>
            <a:pPr marL="984250" lvl="1"/>
            <a:r>
              <a:rPr lang="ru-RU" sz="1800" dirty="0"/>
              <a:t>В ячейки и порты в-в процессор может записывать и/или считывать содержимое. </a:t>
            </a:r>
          </a:p>
          <a:p>
            <a:pPr marL="0" indent="12700" algn="just"/>
            <a:r>
              <a:rPr lang="ru-RU" sz="1800" i="1" dirty="0"/>
              <a:t> Процессор (один или несколько), память и необходимые элементы, связывающие их между собой и с другими устройствами, называют центральной частью, или ядром, компьютера (или просто центром).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7055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Промышленные интерфейсы</a:t>
            </a:r>
          </a:p>
        </p:txBody>
      </p:sp>
      <p:pic>
        <p:nvPicPr>
          <p:cNvPr id="5" name="Picture 9" descr="Type A Plug Coloured.svg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49" y="1743294"/>
            <a:ext cx="2046845" cy="127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Mini-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115" y="1602335"/>
            <a:ext cx="1897459" cy="12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1494706"/>
            <a:ext cx="1756828" cy="148276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49" y="3643951"/>
            <a:ext cx="1843311" cy="115022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984" y="3339555"/>
            <a:ext cx="1779996" cy="133855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6873" y="3042229"/>
            <a:ext cx="1616472" cy="121558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13900" y="1380482"/>
            <a:ext cx="711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Тип А</a:t>
            </a:r>
          </a:p>
        </p:txBody>
      </p:sp>
      <p:sp>
        <p:nvSpPr>
          <p:cNvPr id="12" name="TextBox 20"/>
          <p:cNvSpPr txBox="1"/>
          <p:nvPr/>
        </p:nvSpPr>
        <p:spPr>
          <a:xfrm>
            <a:off x="521143" y="3168234"/>
            <a:ext cx="703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Тип </a:t>
            </a:r>
            <a:r>
              <a:rPr lang="en-US" dirty="0"/>
              <a:t>B</a:t>
            </a:r>
            <a:endParaRPr lang="ru-RU" dirty="0"/>
          </a:p>
        </p:txBody>
      </p:sp>
      <p:pic>
        <p:nvPicPr>
          <p:cNvPr id="1026" name="Picture 2" descr="ÐÐ°ÑÑÐ¸Ð½ÐºÐ¸ Ð¿Ð¾ Ð·Ð°Ð¿ÑÐ¾ÑÑ usb type c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06" y="4951508"/>
            <a:ext cx="2183631" cy="178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20"/>
          <p:cNvSpPr txBox="1"/>
          <p:nvPr/>
        </p:nvSpPr>
        <p:spPr>
          <a:xfrm>
            <a:off x="4614571" y="1191375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Mini USB </a:t>
            </a:r>
            <a:r>
              <a:rPr lang="ru-RU" dirty="0"/>
              <a:t>тип А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706555" y="4735432"/>
            <a:ext cx="703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Тип </a:t>
            </a:r>
            <a:r>
              <a:rPr lang="en-US" dirty="0"/>
              <a:t>C</a:t>
            </a:r>
            <a:endParaRPr lang="ru-RU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6727" y="4951508"/>
            <a:ext cx="1935885" cy="155846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5389" y="5125082"/>
            <a:ext cx="2105185" cy="1456788"/>
          </a:xfrm>
          <a:prstGeom prst="rect">
            <a:avLst/>
          </a:prstGeom>
        </p:spPr>
      </p:pic>
      <p:sp>
        <p:nvSpPr>
          <p:cNvPr id="19" name="TextBox 20"/>
          <p:cNvSpPr txBox="1"/>
          <p:nvPr/>
        </p:nvSpPr>
        <p:spPr>
          <a:xfrm>
            <a:off x="4601450" y="2985397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Mini USB </a:t>
            </a:r>
            <a:r>
              <a:rPr lang="ru-RU" dirty="0"/>
              <a:t>тип </a:t>
            </a:r>
            <a:r>
              <a:rPr lang="en-US" dirty="0"/>
              <a:t>B</a:t>
            </a:r>
            <a:endParaRPr lang="ru-RU" dirty="0"/>
          </a:p>
        </p:txBody>
      </p:sp>
      <p:sp>
        <p:nvSpPr>
          <p:cNvPr id="20" name="TextBox 20"/>
          <p:cNvSpPr txBox="1"/>
          <p:nvPr/>
        </p:nvSpPr>
        <p:spPr>
          <a:xfrm>
            <a:off x="4407360" y="469586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Mini USB3 </a:t>
            </a:r>
            <a:r>
              <a:rPr lang="ru-RU" dirty="0"/>
              <a:t>тип </a:t>
            </a:r>
            <a:r>
              <a:rPr lang="en-US" dirty="0"/>
              <a:t>B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6899796" y="4506791"/>
            <a:ext cx="18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 USB3 </a:t>
            </a:r>
            <a:r>
              <a:rPr lang="ru-RU" dirty="0"/>
              <a:t>тип </a:t>
            </a:r>
            <a:r>
              <a:rPr lang="en-US" dirty="0"/>
              <a:t>A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6887423" y="2685172"/>
            <a:ext cx="172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 USB </a:t>
            </a:r>
            <a:r>
              <a:rPr lang="ru-RU" dirty="0"/>
              <a:t>тип </a:t>
            </a:r>
            <a:r>
              <a:rPr lang="en-US" dirty="0"/>
              <a:t>B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6811474" y="1049944"/>
            <a:ext cx="172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 USB </a:t>
            </a:r>
            <a:r>
              <a:rPr lang="ru-RU" dirty="0"/>
              <a:t>тип </a:t>
            </a:r>
            <a:r>
              <a:rPr lang="en-US" dirty="0"/>
              <a:t>A</a:t>
            </a:r>
            <a:endParaRPr lang="ru-RU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9805" y="3537566"/>
            <a:ext cx="1333840" cy="1197866"/>
          </a:xfrm>
          <a:prstGeom prst="rect">
            <a:avLst/>
          </a:prstGeom>
        </p:spPr>
      </p:pic>
      <p:sp>
        <p:nvSpPr>
          <p:cNvPr id="25" name="TextBox 20"/>
          <p:cNvSpPr txBox="1"/>
          <p:nvPr/>
        </p:nvSpPr>
        <p:spPr>
          <a:xfrm>
            <a:off x="2272129" y="3154889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USB3 </a:t>
            </a:r>
            <a:r>
              <a:rPr lang="ru-RU" dirty="0"/>
              <a:t>тип </a:t>
            </a:r>
            <a:r>
              <a:rPr lang="en-US" dirty="0"/>
              <a:t>B</a:t>
            </a:r>
            <a:endParaRPr lang="ru-RU" dirty="0"/>
          </a:p>
        </p:txBody>
      </p:sp>
      <p:pic>
        <p:nvPicPr>
          <p:cNvPr id="26" name="Объект 3"/>
          <p:cNvPicPr>
            <a:picLocks noGrp="1"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0081" y="1776925"/>
            <a:ext cx="1413993" cy="1377964"/>
          </a:xfrm>
          <a:prstGeom prst="rect">
            <a:avLst/>
          </a:prstGeom>
        </p:spPr>
      </p:pic>
      <p:sp>
        <p:nvSpPr>
          <p:cNvPr id="27" name="TextBox 11"/>
          <p:cNvSpPr txBox="1"/>
          <p:nvPr/>
        </p:nvSpPr>
        <p:spPr>
          <a:xfrm>
            <a:off x="2700766" y="1310040"/>
            <a:ext cx="1259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USB3 </a:t>
            </a:r>
            <a:r>
              <a:rPr lang="ru-RU" dirty="0"/>
              <a:t>Тип А</a:t>
            </a:r>
          </a:p>
        </p:txBody>
      </p:sp>
    </p:spTree>
    <p:extLst>
      <p:ext uri="{BB962C8B-B14F-4D97-AF65-F5344CB8AC3E}">
        <p14:creationId xmlns:p14="http://schemas.microsoft.com/office/powerpoint/2010/main" val="36521347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dirty="0"/>
              <a:t>USB. </a:t>
            </a:r>
            <a:r>
              <a:rPr lang="ru-RU" dirty="0"/>
              <a:t>Свойства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692696"/>
            <a:ext cx="8661360" cy="5976664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300" dirty="0"/>
              <a:t>USB </a:t>
            </a:r>
            <a:r>
              <a:rPr lang="ru-RU" sz="2300" dirty="0"/>
              <a:t>всегда работает от т.н. </a:t>
            </a:r>
            <a:r>
              <a:rPr lang="ru-RU" sz="2300" b="1" dirty="0"/>
              <a:t>корневого </a:t>
            </a:r>
            <a:r>
              <a:rPr lang="ru-RU" sz="2300" b="1" dirty="0" err="1"/>
              <a:t>хаба</a:t>
            </a:r>
            <a:r>
              <a:rPr lang="ru-RU" sz="2300" b="1" dirty="0"/>
              <a:t> </a:t>
            </a:r>
            <a:r>
              <a:rPr lang="ru-RU" sz="2300" dirty="0"/>
              <a:t>(напр. имеется на системной плате), остальные устройства подключаются либо напрямую либо через другие </a:t>
            </a:r>
            <a:r>
              <a:rPr lang="ru-RU" sz="2300" dirty="0" err="1"/>
              <a:t>хабы</a:t>
            </a:r>
            <a:r>
              <a:rPr lang="ru-RU" sz="2300" dirty="0"/>
              <a:t>.</a:t>
            </a:r>
          </a:p>
          <a:p>
            <a:pPr lvl="1">
              <a:spcBef>
                <a:spcPts val="0"/>
              </a:spcBef>
            </a:pPr>
            <a:r>
              <a:rPr lang="ru-RU" sz="1900" dirty="0"/>
              <a:t>Стандарт допускает до 5 уровней устройств от одного </a:t>
            </a:r>
            <a:r>
              <a:rPr lang="ru-RU" sz="1900" dirty="0" err="1"/>
              <a:t>хаба</a:t>
            </a:r>
            <a:r>
              <a:rPr lang="ru-RU" sz="1900" dirty="0"/>
              <a:t>.</a:t>
            </a:r>
          </a:p>
          <a:p>
            <a:pPr>
              <a:spcBef>
                <a:spcPts val="600"/>
              </a:spcBef>
            </a:pPr>
            <a:r>
              <a:rPr lang="ru-RU" sz="2300" b="1" dirty="0"/>
              <a:t>Адресация </a:t>
            </a:r>
            <a:r>
              <a:rPr lang="ru-RU" sz="2300" dirty="0"/>
              <a:t>— каждое логическое устройство (т.н. функция) имеет свой адрес для работы точка-точка с корневым </a:t>
            </a:r>
            <a:r>
              <a:rPr lang="ru-RU" sz="2300" dirty="0" err="1"/>
              <a:t>хабом</a:t>
            </a:r>
            <a:r>
              <a:rPr lang="ru-RU" sz="2300" dirty="0"/>
              <a:t>.</a:t>
            </a:r>
          </a:p>
          <a:p>
            <a:pPr lvl="1">
              <a:spcBef>
                <a:spcPts val="0"/>
              </a:spcBef>
            </a:pPr>
            <a:r>
              <a:rPr lang="ru-RU" sz="1900" dirty="0"/>
              <a:t>Иногда в одном  физическом устройстве может быть несколько логических – например </a:t>
            </a:r>
            <a:r>
              <a:rPr lang="ru-RU" sz="1900" dirty="0" err="1"/>
              <a:t>точпад</a:t>
            </a:r>
            <a:r>
              <a:rPr lang="ru-RU" sz="1900" dirty="0"/>
              <a:t> и клавиатура </a:t>
            </a:r>
          </a:p>
          <a:p>
            <a:pPr>
              <a:spcBef>
                <a:spcPts val="600"/>
              </a:spcBef>
            </a:pPr>
            <a:r>
              <a:rPr lang="ru-RU" sz="2300" b="1" dirty="0"/>
              <a:t>Система </a:t>
            </a:r>
            <a:r>
              <a:rPr lang="en-US" sz="2300" b="1" dirty="0" err="1"/>
              <a:t>Plag</a:t>
            </a:r>
            <a:r>
              <a:rPr lang="en-US" sz="2300" b="1" dirty="0"/>
              <a:t> and Play</a:t>
            </a:r>
            <a:r>
              <a:rPr lang="ru-RU" sz="2300" dirty="0"/>
              <a:t>— </a:t>
            </a:r>
            <a:r>
              <a:rPr lang="ru-RU" sz="2000" dirty="0"/>
              <a:t>Каждое устройство имеет идентификаторы типа (логической функции - </a:t>
            </a:r>
            <a:r>
              <a:rPr lang="en-US" sz="2000" dirty="0"/>
              <a:t>PID</a:t>
            </a:r>
            <a:r>
              <a:rPr lang="ru-RU" sz="2000" dirty="0"/>
              <a:t>) и изготовителя</a:t>
            </a:r>
            <a:r>
              <a:rPr lang="en-US" sz="2000" dirty="0"/>
              <a:t> (VID)</a:t>
            </a:r>
            <a:r>
              <a:rPr lang="ru-RU" sz="2000" dirty="0"/>
              <a:t>, по ним </a:t>
            </a:r>
            <a:r>
              <a:rPr lang="en-US" sz="2000" dirty="0"/>
              <a:t>UEFI </a:t>
            </a:r>
            <a:r>
              <a:rPr lang="ru-RU" sz="2000" dirty="0"/>
              <a:t>должно найти подходящие драйвера; </a:t>
            </a:r>
          </a:p>
          <a:p>
            <a:pPr marL="804863" lvl="3"/>
            <a:r>
              <a:rPr lang="ru-RU" sz="1600" dirty="0"/>
              <a:t>Напр., </a:t>
            </a:r>
            <a:r>
              <a:rPr lang="ru-RU" sz="1600" dirty="0" err="1"/>
              <a:t>Human</a:t>
            </a:r>
            <a:r>
              <a:rPr lang="ru-RU" sz="1600" dirty="0"/>
              <a:t> </a:t>
            </a:r>
            <a:r>
              <a:rPr lang="ru-RU" sz="1600" dirty="0" err="1"/>
              <a:t>Interface</a:t>
            </a:r>
            <a:r>
              <a:rPr lang="ru-RU" sz="1600" dirty="0"/>
              <a:t> </a:t>
            </a:r>
            <a:r>
              <a:rPr lang="ru-RU" sz="1600" dirty="0" err="1"/>
              <a:t>Device</a:t>
            </a:r>
            <a:r>
              <a:rPr lang="ru-RU" sz="1600" dirty="0"/>
              <a:t>, HID (мышки, клавиатуры, игровые манипуляторы и т. п.) </a:t>
            </a:r>
            <a:r>
              <a:rPr lang="ru-RU" sz="1600" dirty="0" err="1"/>
              <a:t>Mass</a:t>
            </a:r>
            <a:r>
              <a:rPr lang="ru-RU" sz="1600" dirty="0"/>
              <a:t> </a:t>
            </a:r>
            <a:r>
              <a:rPr lang="ru-RU" sz="1600" dirty="0" err="1"/>
              <a:t>Storage</a:t>
            </a:r>
            <a:r>
              <a:rPr lang="ru-RU" sz="1600" dirty="0"/>
              <a:t> («</a:t>
            </a:r>
            <a:r>
              <a:rPr lang="ru-RU" sz="1600" dirty="0" err="1"/>
              <a:t>флешки</a:t>
            </a:r>
            <a:r>
              <a:rPr lang="ru-RU" sz="1600" dirty="0"/>
              <a:t>», дисководы). </a:t>
            </a:r>
          </a:p>
          <a:p>
            <a:pPr>
              <a:spcBef>
                <a:spcPts val="600"/>
              </a:spcBef>
            </a:pPr>
            <a:r>
              <a:rPr lang="ru-RU" sz="2300" b="1" dirty="0"/>
              <a:t>Передача данных </a:t>
            </a:r>
            <a:r>
              <a:rPr lang="ru-RU" sz="2300" dirty="0"/>
              <a:t> между логическими устройствами (т.н. конечными точками) </a:t>
            </a:r>
          </a:p>
          <a:p>
            <a:pPr lvl="1">
              <a:spcBef>
                <a:spcPts val="0"/>
              </a:spcBef>
            </a:pPr>
            <a:r>
              <a:rPr lang="ru-RU" sz="1900" dirty="0"/>
              <a:t>то есть в одном физическом устройстве может существовать несколько логических каналов данных, при этом каналы могут работать в разных режимах и с разной скоростью. </a:t>
            </a:r>
          </a:p>
        </p:txBody>
      </p:sp>
    </p:spTree>
    <p:extLst>
      <p:ext uri="{BB962C8B-B14F-4D97-AF65-F5344CB8AC3E}">
        <p14:creationId xmlns:p14="http://schemas.microsoft.com/office/powerpoint/2010/main" val="37351594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Шины процессор-память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Аппаратные средства телекоммуникационных систем. Особенности архитектуры системных плат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1431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800" b="1" dirty="0"/>
              <a:t>Шины процессор-чипсет. </a:t>
            </a:r>
            <a:r>
              <a:rPr lang="en-US" sz="2800" b="1" dirty="0"/>
              <a:t>FSB </a:t>
            </a:r>
            <a:r>
              <a:rPr lang="ru-RU" sz="2800" b="1" dirty="0"/>
              <a:t>шина</a:t>
            </a:r>
            <a:endParaRPr lang="ru-RU" sz="32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30626" y="736515"/>
            <a:ext cx="612068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dirty="0">
                <a:latin typeface="+mj-lt"/>
              </a:rPr>
              <a:t>Шина FSB </a:t>
            </a:r>
            <a:r>
              <a:rPr lang="ru-RU" dirty="0">
                <a:latin typeface="+mj-lt"/>
              </a:rPr>
              <a:t>(</a:t>
            </a:r>
            <a:r>
              <a:rPr lang="ru-RU" dirty="0" err="1">
                <a:latin typeface="+mj-lt"/>
              </a:rPr>
              <a:t>Front</a:t>
            </a:r>
            <a:r>
              <a:rPr lang="ru-RU" dirty="0">
                <a:latin typeface="+mj-lt"/>
              </a:rPr>
              <a:t> – </a:t>
            </a:r>
            <a:r>
              <a:rPr lang="ru-RU" dirty="0" err="1">
                <a:latin typeface="+mj-lt"/>
              </a:rPr>
              <a:t>Side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Bus</a:t>
            </a:r>
            <a:r>
              <a:rPr lang="ru-RU" dirty="0">
                <a:latin typeface="+mj-lt"/>
              </a:rPr>
              <a:t>) - параллельная мультиплексированная процессорная шина.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FSB</a:t>
            </a:r>
            <a:r>
              <a:rPr lang="ru-RU" dirty="0">
                <a:latin typeface="+mj-lt"/>
              </a:rPr>
              <a:t> соединяет процессор с основной памятью.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FSB подключается к северному мосту чипсета, который содержит контроллер ОП.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В некоторых компьютерах для соединения процессора с кэш-памятью второго уровня используется отдельная шина </a:t>
            </a:r>
            <a:r>
              <a:rPr lang="ru-RU" b="1" dirty="0">
                <a:latin typeface="+mj-lt"/>
              </a:rPr>
              <a:t>BSB</a:t>
            </a:r>
            <a:r>
              <a:rPr lang="ru-RU" dirty="0">
                <a:latin typeface="+mj-lt"/>
              </a:rPr>
              <a:t> (</a:t>
            </a:r>
            <a:r>
              <a:rPr lang="ru-RU" dirty="0" err="1">
                <a:latin typeface="+mj-lt"/>
              </a:rPr>
              <a:t>Back</a:t>
            </a:r>
            <a:r>
              <a:rPr lang="ru-RU" dirty="0">
                <a:latin typeface="+mj-lt"/>
              </a:rPr>
              <a:t>- </a:t>
            </a:r>
            <a:r>
              <a:rPr lang="ru-RU" dirty="0" err="1">
                <a:latin typeface="+mj-lt"/>
              </a:rPr>
              <a:t>Side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Bus</a:t>
            </a:r>
            <a:r>
              <a:rPr lang="ru-RU" dirty="0">
                <a:latin typeface="+mj-lt"/>
              </a:rPr>
              <a:t>).</a:t>
            </a:r>
            <a:endParaRPr lang="en-US" dirty="0">
              <a:latin typeface="+mj-lt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FSB </a:t>
            </a:r>
            <a:r>
              <a:rPr lang="ru-RU" dirty="0">
                <a:latin typeface="+mj-lt"/>
              </a:rPr>
              <a:t>является «узким» местом работы </a:t>
            </a:r>
            <a:r>
              <a:rPr lang="ru-RU" dirty="0" err="1">
                <a:latin typeface="+mj-lt"/>
              </a:rPr>
              <a:t>пк</a:t>
            </a:r>
            <a:r>
              <a:rPr lang="ru-RU" dirty="0">
                <a:latin typeface="+mj-lt"/>
              </a:rPr>
              <a:t>, задавая тактовую частоты работы.</a:t>
            </a:r>
            <a:endParaRPr lang="en-US" dirty="0">
              <a:latin typeface="+mj-lt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Использование технологии </a:t>
            </a:r>
            <a:r>
              <a:rPr lang="en-US" dirty="0">
                <a:latin typeface="+mj-lt"/>
              </a:rPr>
              <a:t>DDR ( double data rate ) – </a:t>
            </a:r>
            <a:r>
              <a:rPr lang="ru-RU" dirty="0">
                <a:latin typeface="+mj-lt"/>
              </a:rPr>
              <a:t>то есть синхронизации как по фонту и спаду (переднему и заднему фронтам). </a:t>
            </a:r>
            <a:endParaRPr lang="en-US" dirty="0">
              <a:latin typeface="+mj-lt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Многие устройства имеют свои шины </a:t>
            </a:r>
            <a:r>
              <a:rPr lang="en-US" dirty="0">
                <a:latin typeface="+mj-lt"/>
              </a:rPr>
              <a:t>(DMA- direct memory access).</a:t>
            </a:r>
            <a:endParaRPr lang="ru-RU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ru-RU" dirty="0">
              <a:latin typeface="+mj-lt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908720"/>
            <a:ext cx="2257425" cy="3552825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212428" y="5260830"/>
            <a:ext cx="87849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31F1F"/>
                </a:solidFill>
                <a:latin typeface="+mj-lt"/>
              </a:rPr>
              <a:t>Асинхронность шин FSB и ОЗУ,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31F1F"/>
                </a:solidFill>
                <a:latin typeface="+mj-lt"/>
              </a:rPr>
              <a:t>Опорной частотой для процессора выступает частота тактирования (а не передачи данных) шины FSB,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31F1F"/>
                </a:solidFill>
                <a:latin typeface="+mj-lt"/>
              </a:rPr>
              <a:t>частота тактирования шины памяти может задаваться отдельно</a:t>
            </a:r>
          </a:p>
          <a:p>
            <a:r>
              <a:rPr lang="ru-RU" sz="1600" dirty="0">
                <a:solidFill>
                  <a:srgbClr val="231F1F"/>
                </a:solidFill>
                <a:latin typeface="+mj-lt"/>
              </a:rPr>
              <a:t>Достоинство – гибкость «разгона» процессора и памяти</a:t>
            </a:r>
            <a:endParaRPr lang="ru-RU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24802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b="1" dirty="0"/>
              <a:t>Шины процессор-чипсет. </a:t>
            </a:r>
            <a:r>
              <a:rPr lang="en-US" b="1" dirty="0"/>
              <a:t>FSB </a:t>
            </a:r>
            <a:r>
              <a:rPr lang="ru-RU" b="1" dirty="0"/>
              <a:t>шина</a:t>
            </a:r>
            <a:endParaRPr lang="ru-RU" sz="20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844636"/>
            <a:ext cx="82809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Шина FSB – </a:t>
            </a:r>
            <a:r>
              <a:rPr lang="ru-RU" b="1" dirty="0"/>
              <a:t>QPB</a:t>
            </a:r>
            <a:r>
              <a:rPr lang="ru-RU" dirty="0"/>
              <a:t>, или </a:t>
            </a:r>
            <a:r>
              <a:rPr lang="ru-RU" dirty="0" err="1"/>
              <a:t>Quad-Pumped</a:t>
            </a:r>
            <a:r>
              <a:rPr lang="ru-RU" dirty="0"/>
              <a:t> </a:t>
            </a:r>
            <a:r>
              <a:rPr lang="ru-RU" dirty="0" err="1"/>
              <a:t>Bus</a:t>
            </a:r>
            <a:r>
              <a:rPr lang="ru-RU" dirty="0"/>
              <a:t>, способна передавать четыре блока данных за такт и два адреса за такт</a:t>
            </a:r>
          </a:p>
          <a:p>
            <a:r>
              <a:rPr lang="ru-RU" dirty="0">
                <a:latin typeface="TimesNewRomanPSMT"/>
              </a:rPr>
              <a:t>64 разрядная шина -</a:t>
            </a:r>
            <a:r>
              <a:rPr lang="en-US" dirty="0">
                <a:latin typeface="TimesNewRomanPSMT"/>
              </a:rPr>
              <a:t>&gt;</a:t>
            </a:r>
            <a:r>
              <a:rPr lang="ru-RU" dirty="0">
                <a:latin typeface="TimesNewRomanPSMT"/>
              </a:rPr>
              <a:t>256 бит информации за такт</a:t>
            </a:r>
          </a:p>
          <a:p>
            <a:r>
              <a:rPr lang="ru-RU" dirty="0">
                <a:latin typeface="TimesNewRomanPSMT"/>
              </a:rPr>
              <a:t>(на самом деле меньше, так как часто данные занимают меньше 64 бит)</a:t>
            </a:r>
            <a:endParaRPr lang="en-US" dirty="0">
              <a:latin typeface="TimesNewRomanPSMT"/>
            </a:endParaRPr>
          </a:p>
          <a:p>
            <a:endParaRPr lang="ru-RU" dirty="0">
              <a:latin typeface="TimesNewRomanPSM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27" y="2132856"/>
            <a:ext cx="7235905" cy="414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51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338722"/>
            <a:ext cx="852818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800" b="1" dirty="0"/>
              <a:t>Шины процессор-чипсет. </a:t>
            </a:r>
            <a:br>
              <a:rPr lang="en-US" sz="2800" b="1" dirty="0"/>
            </a:br>
            <a:r>
              <a:rPr lang="en-US" sz="2800" b="1" dirty="0" err="1"/>
              <a:t>HyperTransport</a:t>
            </a:r>
            <a:r>
              <a:rPr lang="ru-RU" sz="2800" b="1" dirty="0"/>
              <a:t> </a:t>
            </a:r>
            <a:r>
              <a:rPr lang="en-US" sz="2800" b="1" dirty="0"/>
              <a:t>(HT) </a:t>
            </a:r>
            <a:r>
              <a:rPr lang="ru-RU" sz="2800" b="1" dirty="0"/>
              <a:t>шина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9613" y="1003372"/>
            <a:ext cx="490242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NewRomanPSMT"/>
              </a:rPr>
              <a:t>Двунаправленная последовательно/параллельная компьютерная шина</a:t>
            </a:r>
            <a:r>
              <a:rPr lang="en-US" dirty="0">
                <a:latin typeface="TimesNewRomanPSMT"/>
              </a:rPr>
              <a:t> </a:t>
            </a:r>
            <a:r>
              <a:rPr lang="ru-RU" dirty="0"/>
              <a:t>технология точка-точка.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Синхронность</a:t>
            </a:r>
            <a:r>
              <a:rPr lang="ru-RU" dirty="0"/>
              <a:t> - частота ядра, ОЗУ и шины </a:t>
            </a:r>
            <a:r>
              <a:rPr lang="ru-RU" dirty="0" err="1"/>
              <a:t>HyperTransport</a:t>
            </a:r>
            <a:r>
              <a:rPr lang="ru-RU" dirty="0"/>
              <a:t>, привязаны к «шине» тактового генератора (НТТ), -является опорной. (регулируются множителями)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Топология на основе моста и тоннелей</a:t>
            </a:r>
            <a:r>
              <a:rPr lang="ru-RU" dirty="0"/>
              <a:t>, объединённых в цепи – последовательное объединение нескольких </a:t>
            </a:r>
            <a:r>
              <a:rPr lang="ru-RU" b="1" dirty="0"/>
              <a:t>туннелей</a:t>
            </a:r>
            <a:r>
              <a:rPr lang="ru-RU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Мосты</a:t>
            </a:r>
            <a:r>
              <a:rPr lang="ru-RU" dirty="0"/>
              <a:t> (выполняет маршрутизацию пакетов между отдельными цепями),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Архитектура легко масштабируется.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Автоматическое определение ширины шины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DDR</a:t>
            </a:r>
            <a:r>
              <a:rPr lang="ru-RU" dirty="0"/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Позволяет передавать асимметричные потоки данных </a:t>
            </a:r>
            <a:r>
              <a:rPr lang="ru-RU" dirty="0"/>
              <a:t>к периферийным устройствам и от них</a:t>
            </a:r>
          </a:p>
        </p:txBody>
      </p:sp>
      <p:pic>
        <p:nvPicPr>
          <p:cNvPr id="14338" name="Picture 2" descr="Ð¢Ð¾Ð¿Ð¾Ð»Ð¾Ð³Ð¸Ñ ÑÐ¸Ð½Ñ HyperTranspo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565" y="1700808"/>
            <a:ext cx="4151435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7142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Шины процессор-чипсет. </a:t>
            </a:r>
            <a:r>
              <a:rPr lang="en-US" sz="3200" b="1" dirty="0"/>
              <a:t>HT </a:t>
            </a:r>
            <a:r>
              <a:rPr lang="ru-RU" sz="3200" b="1" dirty="0"/>
              <a:t>шина</a:t>
            </a:r>
            <a:endParaRPr lang="ru-RU" sz="36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09" y="980728"/>
            <a:ext cx="2983564" cy="3962902"/>
          </a:xfrm>
          <a:prstGeom prst="rect">
            <a:avLst/>
          </a:prstGeom>
        </p:spPr>
      </p:pic>
      <p:pic>
        <p:nvPicPr>
          <p:cNvPr id="15362" name="Picture 2" descr="ÐÑÐ¿Ð¾Ð»ÑÐ·Ð¾Ð²Ð°Ð½Ð¸Ðµ ÑÐ¸Ð½Ñ ÐyperÐ¢ransport Ð½Ð° Ð¿ÑÐ¸Ð¼ÐµÑÐµ Ð´Ð²ÑÑÐ¿ÑÐ¾ÑÐµÑÑÐ¾ÑÐ½Ð¾Ð¹ ÑÐ¸ÑÑÐµÐ¼Ñ Ð½Ð° Ð±Ð°Ð·Ðµ AMD Opter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173" y="980728"/>
            <a:ext cx="5435291" cy="375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035644" y="5158528"/>
            <a:ext cx="6224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231F1F"/>
                </a:solidFill>
                <a:latin typeface="OpenSansRegular"/>
              </a:rPr>
              <a:t>Примеры</a:t>
            </a:r>
            <a:r>
              <a:rPr lang="en-US" dirty="0">
                <a:solidFill>
                  <a:srgbClr val="231F1F"/>
                </a:solidFill>
                <a:latin typeface="OpenSansRegular"/>
              </a:rPr>
              <a:t> </a:t>
            </a:r>
            <a:r>
              <a:rPr lang="ru-RU" dirty="0">
                <a:solidFill>
                  <a:srgbClr val="231F1F"/>
                </a:solidFill>
                <a:latin typeface="OpenSansRegular"/>
              </a:rPr>
              <a:t>использования </a:t>
            </a:r>
            <a:r>
              <a:rPr lang="en-US" dirty="0">
                <a:solidFill>
                  <a:srgbClr val="231F1F"/>
                </a:solidFill>
                <a:latin typeface="OpenSansRegular"/>
              </a:rPr>
              <a:t>HT:</a:t>
            </a:r>
          </a:p>
          <a:p>
            <a:r>
              <a:rPr lang="ru-RU" dirty="0">
                <a:solidFill>
                  <a:srgbClr val="231F1F"/>
                </a:solidFill>
                <a:latin typeface="OpenSansRegular"/>
              </a:rPr>
              <a:t> </a:t>
            </a:r>
            <a:r>
              <a:rPr lang="en-US" dirty="0">
                <a:solidFill>
                  <a:srgbClr val="231F1F"/>
                </a:solidFill>
                <a:latin typeface="OpenSansRegular"/>
              </a:rPr>
              <a:t>AMD </a:t>
            </a:r>
            <a:r>
              <a:rPr lang="ru-RU" dirty="0">
                <a:solidFill>
                  <a:srgbClr val="231F1F"/>
                </a:solidFill>
                <a:latin typeface="OpenSansRegular"/>
              </a:rPr>
              <a:t>процессоры, чипсеты </a:t>
            </a:r>
            <a:r>
              <a:rPr lang="en-US" dirty="0" err="1"/>
              <a:t>nForce</a:t>
            </a:r>
            <a:r>
              <a:rPr lang="ru-RU" dirty="0"/>
              <a:t>, </a:t>
            </a:r>
            <a:r>
              <a:rPr lang="en-US" dirty="0"/>
              <a:t>ATI Radeon</a:t>
            </a:r>
            <a:r>
              <a:rPr lang="ru-RU" dirty="0"/>
              <a:t>, </a:t>
            </a:r>
            <a:r>
              <a:rPr lang="en-US" dirty="0"/>
              <a:t>Xbox</a:t>
            </a:r>
            <a:r>
              <a:rPr lang="ru-RU" dirty="0"/>
              <a:t>, С</a:t>
            </a:r>
            <a:r>
              <a:rPr lang="en-US" dirty="0"/>
              <a:t>ISCO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11560" y="5804859"/>
            <a:ext cx="7653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Обеспечивающая высокую скорость при низкой латентности, простота масштабирования устройств</a:t>
            </a:r>
          </a:p>
        </p:txBody>
      </p:sp>
    </p:spTree>
    <p:extLst>
      <p:ext uri="{BB962C8B-B14F-4D97-AF65-F5344CB8AC3E}">
        <p14:creationId xmlns:p14="http://schemas.microsoft.com/office/powerpoint/2010/main" val="4444742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Шины процессор-чипсет. </a:t>
            </a:r>
            <a:r>
              <a:rPr lang="en-US" sz="3200" b="1" dirty="0"/>
              <a:t>QPI </a:t>
            </a:r>
            <a:r>
              <a:rPr lang="ru-RU" sz="3200" b="1" dirty="0"/>
              <a:t>шина</a:t>
            </a:r>
            <a:endParaRPr lang="ru-RU" sz="36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026" y="798301"/>
            <a:ext cx="40659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Служит </a:t>
            </a:r>
            <a:r>
              <a:rPr lang="ru-RU" b="1" dirty="0"/>
              <a:t>для соединения устройств в системе между собой</a:t>
            </a:r>
            <a:r>
              <a:rPr lang="ru-RU" dirty="0"/>
              <a:t>, а также для «общения» процессоров между собой в многопроцессорных системах.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Кэш—</a:t>
            </a:r>
            <a:r>
              <a:rPr lang="ru-RU" b="1" dirty="0" err="1"/>
              <a:t>когеренстность</a:t>
            </a:r>
            <a:r>
              <a:rPr lang="ru-RU" dirty="0"/>
              <a:t> (передача кэш-данных в обход оперативной памяти на полной скорости шины).</a:t>
            </a:r>
            <a:endParaRPr lang="ru-RU" dirty="0">
              <a:latin typeface="TimesNewRomanPS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Двунаправленный высокоскоростной обмен данными </a:t>
            </a:r>
            <a:r>
              <a:rPr lang="ru-RU" dirty="0"/>
              <a:t>между процессором и внешней памятью, а также между процессором и контроллером ввода/вывода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Специальные линии контроля ошибок передачи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Параллельное соединение устройств.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Шина памяти встроена в процессор.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основном используют в серверах.</a:t>
            </a:r>
          </a:p>
        </p:txBody>
      </p:sp>
      <p:pic>
        <p:nvPicPr>
          <p:cNvPr id="16386" name="Picture 2" descr="https://www.intuit.ru/EDI/06_03_15_2/1425593881-30116/tutorial/673/objects/13/files/13_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2" y="790575"/>
            <a:ext cx="4371975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ÐÐ°ÑÐ¸Ð°Ð½ÑÑ Ð´Ð¾ÑÑÑÐ¿Ð° Ðº Ð¿Ð°Ð¼ÑÑÐ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191" y="3377302"/>
            <a:ext cx="4729493" cy="105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Nehale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819" y="4431067"/>
            <a:ext cx="4203973" cy="220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6784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25242"/>
            <a:ext cx="8820980" cy="569998"/>
          </a:xfrm>
        </p:spPr>
        <p:txBody>
          <a:bodyPr>
            <a:noAutofit/>
          </a:bodyPr>
          <a:lstStyle/>
          <a:p>
            <a:pPr lvl="1" algn="ctr"/>
            <a:r>
              <a:rPr lang="ru-RU" sz="2800" b="1" dirty="0"/>
              <a:t>Шины процессор-чипсет. </a:t>
            </a:r>
            <a:br>
              <a:rPr lang="en-US" sz="2800" b="1" dirty="0"/>
            </a:br>
            <a:r>
              <a:rPr lang="ru-RU" sz="2800" b="1" dirty="0"/>
              <a:t>Современные тенденции</a:t>
            </a:r>
            <a:endParaRPr lang="ru-RU" sz="32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70789" y="919322"/>
            <a:ext cx="523731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Проблема</a:t>
            </a:r>
            <a:r>
              <a:rPr lang="ru-RU" dirty="0"/>
              <a:t>– компенсация латентности доступа к памяти и быстродействующим устройствам.</a:t>
            </a:r>
          </a:p>
          <a:p>
            <a:pPr>
              <a:spcBef>
                <a:spcPts val="300"/>
              </a:spcBef>
            </a:pPr>
            <a:r>
              <a:rPr lang="ru-RU" u="sng" dirty="0"/>
              <a:t>В современных ЭВМ используют шины типа </a:t>
            </a:r>
            <a:r>
              <a:rPr lang="en-US" u="sng" dirty="0"/>
              <a:t>DMI (Intel)</a:t>
            </a:r>
            <a:r>
              <a:rPr lang="ru-RU" u="sng" dirty="0"/>
              <a:t> и</a:t>
            </a:r>
            <a:r>
              <a:rPr lang="en-US" u="sng" dirty="0"/>
              <a:t> UMI (AMD)</a:t>
            </a:r>
            <a:r>
              <a:rPr lang="ru-RU" u="sng" dirty="0"/>
              <a:t>, а шины </a:t>
            </a:r>
            <a:r>
              <a:rPr lang="en-US" u="sng" dirty="0"/>
              <a:t>QPI </a:t>
            </a:r>
            <a:r>
              <a:rPr lang="ru-RU" u="sng" dirty="0"/>
              <a:t>и</a:t>
            </a:r>
            <a:r>
              <a:rPr lang="en-US" u="sng" dirty="0"/>
              <a:t> HT</a:t>
            </a:r>
            <a:r>
              <a:rPr lang="ru-RU" u="sng" dirty="0"/>
              <a:t> находятся внутри процессора</a:t>
            </a:r>
            <a:endParaRPr lang="en-US" u="sng" dirty="0"/>
          </a:p>
          <a:p>
            <a:r>
              <a:rPr lang="ru-RU" b="1" dirty="0"/>
              <a:t>Особенности: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Обеспечивается высокая скорость при низкой латентности,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Технология точка-точка,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Наличие в процессоре нескольких отдельных шин,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Специальные шины для непосредственной связи процессора с памятью и </a:t>
            </a:r>
            <a:r>
              <a:rPr lang="ru-RU" dirty="0" err="1"/>
              <a:t>хабами</a:t>
            </a:r>
            <a:r>
              <a:rPr lang="ru-RU" dirty="0"/>
              <a:t> </a:t>
            </a:r>
            <a:r>
              <a:rPr lang="en-US" dirty="0"/>
              <a:t>PCI-Express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15516" y="4797152"/>
            <a:ext cx="87129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Преимущество</a:t>
            </a:r>
            <a:r>
              <a:rPr lang="ru-RU" dirty="0"/>
              <a:t> - уменьшение задержек (латентности) при обращении процессора к оперативной памяти, (из пути следования данных по маршруту «процессор – ОЗУ» (и обратно) исключаются такие загруженные элементы, как интерфейсная шина и контроллер северного моста).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 </a:t>
            </a:r>
            <a:r>
              <a:rPr lang="ru-RU" b="1" dirty="0"/>
              <a:t>Синхронизация работы</a:t>
            </a:r>
            <a:r>
              <a:rPr lang="en-US" b="1" dirty="0"/>
              <a:t> </a:t>
            </a:r>
            <a:r>
              <a:rPr lang="ru-RU" b="1" dirty="0"/>
              <a:t>шины единым устройством,</a:t>
            </a:r>
            <a:r>
              <a:rPr lang="ru-RU" dirty="0"/>
              <a:t> частоты каждого устройства регулируются коэффициентами.</a:t>
            </a:r>
            <a:endParaRPr lang="ru-RU" sz="1600" dirty="0"/>
          </a:p>
        </p:txBody>
      </p:sp>
      <p:pic>
        <p:nvPicPr>
          <p:cNvPr id="11268" name="Picture 4" descr="ÐÐ°ÑÑÐ¸Ð½ÐºÐ¸ Ð¿Ð¾ Ð·Ð°Ð¿ÑÐ¾ÑÑ ÑÐ¸Ð½Ð° DMI Ð¸ U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596" y="1360573"/>
            <a:ext cx="3078088" cy="220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027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Особенности архитектуры чипсетов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Аппаратные средства телекоммуникационных систем. Особенности архитектуры системных плат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5017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" t="10657" r="5589" b="-1585"/>
          <a:stretch/>
        </p:blipFill>
        <p:spPr bwMode="auto">
          <a:xfrm>
            <a:off x="1979711" y="1695900"/>
            <a:ext cx="6510537" cy="5020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5" y="2117973"/>
            <a:ext cx="1850507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3209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Иерархия памяти в компьютере</a:t>
            </a:r>
            <a:endParaRPr lang="ru-RU" sz="40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871382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400"/>
              </a:spcBef>
            </a:pPr>
            <a:r>
              <a:rPr lang="ru-RU" sz="2400" dirty="0"/>
              <a:t>Самая важная характеристика памяти – </a:t>
            </a:r>
            <a:r>
              <a:rPr lang="ru-RU" sz="2400" b="1" dirty="0"/>
              <a:t>латентность</a:t>
            </a:r>
            <a:r>
              <a:rPr lang="ru-RU" sz="2400" dirty="0"/>
              <a:t> – время доступа к ячейки памяти</a:t>
            </a:r>
          </a:p>
        </p:txBody>
      </p:sp>
    </p:spTree>
    <p:extLst>
      <p:ext uri="{BB962C8B-B14F-4D97-AF65-F5344CB8AC3E}">
        <p14:creationId xmlns:p14="http://schemas.microsoft.com/office/powerpoint/2010/main" val="13220391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Особенности чипсетов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6084" y="764409"/>
            <a:ext cx="4093908" cy="446479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800" b="1" dirty="0"/>
              <a:t>Архитектура системной платы определяется набором микросхем (</a:t>
            </a:r>
            <a:r>
              <a:rPr lang="en-US" sz="1800" b="1" dirty="0"/>
              <a:t>chipset</a:t>
            </a:r>
            <a:r>
              <a:rPr lang="ru-RU" sz="1800" b="1" dirty="0"/>
              <a:t>):</a:t>
            </a:r>
          </a:p>
          <a:p>
            <a:pPr>
              <a:spcBef>
                <a:spcPts val="0"/>
              </a:spcBef>
            </a:pPr>
            <a:r>
              <a:rPr lang="ru-RU" sz="1800" dirty="0"/>
              <a:t> таймеры, </a:t>
            </a:r>
          </a:p>
          <a:p>
            <a:pPr>
              <a:spcBef>
                <a:spcPts val="0"/>
              </a:spcBef>
            </a:pPr>
            <a:r>
              <a:rPr lang="ru-RU" sz="1800" dirty="0"/>
              <a:t> система управления "обвязки" микропроцессора</a:t>
            </a:r>
          </a:p>
          <a:p>
            <a:pPr>
              <a:spcBef>
                <a:spcPts val="0"/>
              </a:spcBef>
            </a:pPr>
            <a:r>
              <a:rPr lang="ru-RU" sz="1800" dirty="0"/>
              <a:t> контроллеры прерываний</a:t>
            </a:r>
          </a:p>
          <a:p>
            <a:pPr>
              <a:spcBef>
                <a:spcPts val="0"/>
              </a:spcBef>
            </a:pPr>
            <a:r>
              <a:rPr lang="ru-RU" sz="1800" dirty="0"/>
              <a:t> контроллеры  прямого доступа к памяти</a:t>
            </a:r>
          </a:p>
          <a:p>
            <a:pPr>
              <a:spcBef>
                <a:spcPts val="0"/>
              </a:spcBef>
            </a:pPr>
            <a:r>
              <a:rPr lang="ru-RU" sz="1800" dirty="0"/>
              <a:t> контроллеры связи между памятью и шиной,</a:t>
            </a:r>
          </a:p>
          <a:p>
            <a:pPr>
              <a:spcBef>
                <a:spcPts val="0"/>
              </a:spcBef>
            </a:pPr>
            <a:r>
              <a:rPr lang="ru-RU" sz="1800" dirty="0"/>
              <a:t> часы реального времени</a:t>
            </a:r>
          </a:p>
          <a:p>
            <a:pPr>
              <a:spcBef>
                <a:spcPts val="0"/>
              </a:spcBef>
            </a:pPr>
            <a:r>
              <a:rPr lang="ru-RU" sz="1800" dirty="0"/>
              <a:t> клавиатурный контроллер </a:t>
            </a:r>
          </a:p>
          <a:p>
            <a:pPr>
              <a:spcBef>
                <a:spcPts val="0"/>
              </a:spcBef>
            </a:pPr>
            <a:r>
              <a:rPr lang="ru-RU" sz="1800" dirty="0"/>
              <a:t> контроллеры внешних устройств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Чипсет определяет основные функциональные возможности платы: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типы поддерживаемых процессоров,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структура/объем кэша,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возможные сочетания типов и объемов модулей памяти,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поддержка режимов энергосбережения,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программной настройки параметров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09029"/>
            <a:ext cx="4135692" cy="347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547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800" b="1" dirty="0"/>
              <a:t>Современные версии чипсетов</a:t>
            </a:r>
            <a:r>
              <a:rPr lang="en-US" sz="2800" b="1" dirty="0"/>
              <a:t> Intel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6084" y="1268760"/>
            <a:ext cx="3733868" cy="475282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800" u="sng" dirty="0"/>
              <a:t>Современные чипсеты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u="sng" dirty="0"/>
              <a:t>Использование </a:t>
            </a:r>
            <a:r>
              <a:rPr lang="ru-RU" sz="1800" u="sng" dirty="0" err="1"/>
              <a:t>субядра</a:t>
            </a:r>
            <a:r>
              <a:rPr lang="ru-RU" sz="1800" u="sng" dirty="0"/>
              <a:t> процессора для доступа к главным компонентам ПК (функции северного моста)</a:t>
            </a:r>
            <a:r>
              <a:rPr lang="en-US" sz="1800" u="sng" dirty="0"/>
              <a:t>.</a:t>
            </a:r>
            <a:endParaRPr lang="ru-RU" sz="1800" u="sng" dirty="0"/>
          </a:p>
          <a:p>
            <a:pPr marL="0" indent="0">
              <a:spcBef>
                <a:spcPts val="0"/>
              </a:spcBef>
              <a:buNone/>
            </a:pPr>
            <a:r>
              <a:rPr lang="ru-RU" sz="1800" b="1" dirty="0"/>
              <a:t>Оптимизация частоты процессора </a:t>
            </a:r>
            <a:r>
              <a:rPr lang="en-US" sz="1800" b="1" dirty="0"/>
              <a:t>(</a:t>
            </a:r>
            <a:r>
              <a:rPr lang="en-US" sz="1800" b="1" dirty="0" err="1"/>
              <a:t>turboboost</a:t>
            </a:r>
            <a:r>
              <a:rPr lang="en-US" sz="1800" b="1" dirty="0"/>
              <a:t>).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/>
              <a:t>QPI </a:t>
            </a:r>
            <a:r>
              <a:rPr lang="ru-RU" sz="1800" b="1" dirty="0"/>
              <a:t>встроена в процессор.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u="sng" dirty="0"/>
              <a:t>Выделенные линии </a:t>
            </a:r>
            <a:r>
              <a:rPr lang="en-US" sz="1800" u="sng" dirty="0"/>
              <a:t>PCI-e </a:t>
            </a:r>
            <a:r>
              <a:rPr lang="ru-RU" sz="1800" u="sng" dirty="0"/>
              <a:t>в процессоре.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i="1" dirty="0"/>
              <a:t>Создание </a:t>
            </a:r>
            <a:r>
              <a:rPr lang="en-US" sz="1800" i="1" dirty="0"/>
              <a:t>RAID </a:t>
            </a:r>
            <a:r>
              <a:rPr lang="ru-RU" sz="1800" i="1" dirty="0"/>
              <a:t>массивов для хранения данных (с резервированием или проверкой данных).</a:t>
            </a:r>
            <a:endParaRPr lang="en-US" sz="1800" i="1" dirty="0"/>
          </a:p>
          <a:p>
            <a:pPr marL="0" indent="0">
              <a:spcBef>
                <a:spcPts val="0"/>
              </a:spcBef>
              <a:buNone/>
            </a:pPr>
            <a:r>
              <a:rPr lang="ru-RU" sz="1800" b="1" dirty="0"/>
              <a:t>Поддержка </a:t>
            </a:r>
            <a:r>
              <a:rPr lang="en-US" sz="1800" b="1" dirty="0"/>
              <a:t>SLI – </a:t>
            </a:r>
            <a:r>
              <a:rPr lang="ru-RU" sz="1800" b="1" dirty="0"/>
              <a:t>объединение видеоадаптеров</a:t>
            </a:r>
            <a:endParaRPr lang="en-US" sz="18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/>
              <a:t>64 </a:t>
            </a:r>
            <a:r>
              <a:rPr lang="ru-RU" sz="1800" b="1" dirty="0"/>
              <a:t>разрядная шина 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2052" name="Picture 4" descr="http://hww.ru/wp/wp-content/uploads/2017/11/IntelCore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268760"/>
            <a:ext cx="4918946" cy="424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51520" y="6309320"/>
            <a:ext cx="822960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Фирмы производители чипсетов </a:t>
            </a:r>
            <a:r>
              <a:rPr lang="ru-RU" dirty="0" err="1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Intel</a:t>
            </a:r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а также </a:t>
            </a:r>
            <a:r>
              <a:rPr lang="ru-RU" dirty="0" err="1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NVidea</a:t>
            </a:r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и </a:t>
            </a:r>
            <a:r>
              <a:rPr lang="ru-RU" dirty="0" err="1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Asus</a:t>
            </a:r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66328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Современные версии чипсетов</a:t>
            </a:r>
            <a:r>
              <a:rPr lang="en-US" sz="3200" b="1" dirty="0"/>
              <a:t> AMD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268760"/>
            <a:ext cx="3589852" cy="446479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800" dirty="0"/>
              <a:t>Современные чипсеты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/>
              <a:t>Использование </a:t>
            </a:r>
            <a:r>
              <a:rPr lang="ru-RU" sz="1800" dirty="0" err="1"/>
              <a:t>субядра</a:t>
            </a:r>
            <a:r>
              <a:rPr lang="ru-RU" sz="1800" dirty="0"/>
              <a:t> процессора для доступа к главным компонентам ПК (функции северного моста)</a:t>
            </a:r>
            <a:r>
              <a:rPr lang="en-US" sz="1800" dirty="0"/>
              <a:t>.</a:t>
            </a:r>
            <a:endParaRPr lang="ru-RU" sz="1800" dirty="0"/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/>
              <a:t>Оптимизация частоты процессора </a:t>
            </a:r>
            <a:r>
              <a:rPr lang="en-US" sz="1800" dirty="0"/>
              <a:t>(</a:t>
            </a:r>
            <a:r>
              <a:rPr lang="en-US" sz="1800" dirty="0" err="1"/>
              <a:t>turboboost</a:t>
            </a:r>
            <a:r>
              <a:rPr lang="en-US" sz="1800" dirty="0"/>
              <a:t>).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b="1" dirty="0" err="1"/>
              <a:t>HyperTransport</a:t>
            </a:r>
            <a:endParaRPr lang="ru-RU" sz="1800" b="1" dirty="0"/>
          </a:p>
          <a:p>
            <a:pPr marL="0" indent="0">
              <a:spcBef>
                <a:spcPts val="0"/>
              </a:spcBef>
              <a:buNone/>
            </a:pPr>
            <a:r>
              <a:rPr lang="ru-RU" sz="1800" b="1" dirty="0"/>
              <a:t>встроена в процессор.</a:t>
            </a:r>
            <a:endParaRPr lang="en-US" sz="1800" b="1" dirty="0"/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/>
              <a:t>Шина работы с процессором </a:t>
            </a:r>
            <a:r>
              <a:rPr lang="en-US" sz="1800" dirty="0"/>
              <a:t>UMI</a:t>
            </a:r>
            <a:endParaRPr lang="ru-RU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/>
              <a:t>PCI-e16=2xPCI-e8 (</a:t>
            </a:r>
            <a:r>
              <a:rPr lang="en-US" sz="1800" b="1" dirty="0" err="1"/>
              <a:t>CrossFireX</a:t>
            </a:r>
            <a:r>
              <a:rPr lang="en-US" sz="1800" b="1" dirty="0"/>
              <a:t>)</a:t>
            </a:r>
            <a:endParaRPr lang="ru-RU" sz="18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/>
              <a:t>64 </a:t>
            </a:r>
            <a:r>
              <a:rPr lang="ru-RU" sz="1800" b="1" dirty="0"/>
              <a:t>разрядная шина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RAID </a:t>
            </a:r>
            <a:r>
              <a:rPr lang="ru-RU" sz="1800" dirty="0"/>
              <a:t>массивы</a:t>
            </a:r>
          </a:p>
          <a:p>
            <a:pPr marL="0" indent="0">
              <a:spcBef>
                <a:spcPts val="0"/>
              </a:spcBef>
              <a:buNone/>
            </a:pPr>
            <a:endParaRPr lang="ru-RU" sz="1800" dirty="0"/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5122" name="Picture 2" descr="https://ru.gecid.com/data/mboard/201310111805-3809/img/IMG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348" y="980728"/>
            <a:ext cx="4458097" cy="454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1513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Особенности базовых систем ввода-вывода </a:t>
            </a:r>
            <a:r>
              <a:rPr lang="en-US" dirty="0"/>
              <a:t>BIOS </a:t>
            </a:r>
            <a:r>
              <a:rPr lang="ru-RU" dirty="0"/>
              <a:t>и  </a:t>
            </a:r>
            <a:r>
              <a:rPr lang="en-US" dirty="0"/>
              <a:t>UEFI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Аппаратные средства телекоммуникационных систем. Особенности архитектуры системных плат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34326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/>
              <a:t>Базовая система ввода-вывода (</a:t>
            </a:r>
            <a:r>
              <a:rPr lang="en-US" sz="2400" b="1" dirty="0"/>
              <a:t>BIOS</a:t>
            </a:r>
            <a:r>
              <a:rPr lang="ru-RU" sz="2400" b="1" dirty="0"/>
              <a:t>)</a:t>
            </a:r>
            <a:endParaRPr lang="ru-RU" sz="28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06084" y="692696"/>
            <a:ext cx="855840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ru-RU" sz="2200" dirty="0"/>
              <a:t>Базовая система ввода-вывода (</a:t>
            </a:r>
            <a:r>
              <a:rPr lang="ru-RU" sz="2200" dirty="0" err="1"/>
              <a:t>Basic</a:t>
            </a:r>
            <a:r>
              <a:rPr lang="ru-RU" sz="2200" dirty="0"/>
              <a:t> </a:t>
            </a:r>
            <a:r>
              <a:rPr lang="ru-RU" sz="2200" dirty="0" err="1"/>
              <a:t>Input-Output</a:t>
            </a:r>
            <a:r>
              <a:rPr lang="ru-RU" sz="2200" dirty="0"/>
              <a:t> </a:t>
            </a:r>
            <a:r>
              <a:rPr lang="ru-RU" sz="2200" dirty="0" err="1"/>
              <a:t>System</a:t>
            </a:r>
            <a:r>
              <a:rPr lang="ru-RU" sz="2200" dirty="0"/>
              <a:t>, BIOS)</a:t>
            </a:r>
            <a:r>
              <a:rPr lang="en-US" sz="2200" dirty="0"/>
              <a:t> – </a:t>
            </a:r>
            <a:r>
              <a:rPr lang="ru-RU" sz="2200" dirty="0"/>
              <a:t>система компонентами ЭВМ на основе средств, предоставляемых чипсетом.</a:t>
            </a:r>
            <a:endParaRPr lang="en-US" sz="22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u="sng" dirty="0"/>
              <a:t>BIOS </a:t>
            </a:r>
            <a:r>
              <a:rPr lang="ru-RU" sz="2200" u="sng" dirty="0"/>
              <a:t>представляет собой набор микропрограмм</a:t>
            </a:r>
            <a:r>
              <a:rPr lang="ru-RU" sz="2200" dirty="0"/>
              <a:t>, которые хранятся в постоянной (энергонезависимой) памяти ROM BIOS</a:t>
            </a:r>
            <a:r>
              <a:rPr lang="en-US" sz="2200" dirty="0"/>
              <a:t> CMOS </a:t>
            </a:r>
            <a:r>
              <a:rPr lang="ru-RU" sz="2200" dirty="0"/>
              <a:t>или флэш-памяти </a:t>
            </a:r>
            <a:r>
              <a:rPr lang="en-US" sz="2200" dirty="0"/>
              <a:t>(</a:t>
            </a:r>
            <a:r>
              <a:rPr lang="ru-RU" sz="2200" dirty="0" err="1"/>
              <a:t>Flash</a:t>
            </a:r>
            <a:r>
              <a:rPr lang="en-US" sz="2200" dirty="0"/>
              <a:t>) (</a:t>
            </a:r>
            <a:r>
              <a:rPr lang="ru-RU" sz="2200" dirty="0"/>
              <a:t>ПЗУ базовой системы ввода-вывода). </a:t>
            </a:r>
          </a:p>
          <a:p>
            <a:pPr marL="2857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Системный модуль BIOS должен обслуживать в соответствии со своими функциям все компоненты, установленные на системной плате: процессор, контроллер (памяти (ОЗУ и кэш), прерываний и DMA, системный таймер, системный порт, CMOS RTC, клавиатуры, ЗУ,  стандартные периферийных контроллеры и адаптеры, даже если они не установлены на системной плате.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ru-RU" sz="2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009" y="5052737"/>
            <a:ext cx="3394475" cy="141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15816" y="6432383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ROM BIOS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38356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/>
              <a:t>Базовая система ввода-вывода (</a:t>
            </a:r>
            <a:r>
              <a:rPr lang="en-US" sz="2400" b="1" dirty="0"/>
              <a:t>BIOS</a:t>
            </a:r>
            <a:r>
              <a:rPr lang="ru-RU" sz="2400" b="1" dirty="0"/>
              <a:t>)</a:t>
            </a:r>
            <a:endParaRPr lang="ru-RU" sz="28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06084" y="555676"/>
            <a:ext cx="855840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000" u="sng" dirty="0"/>
              <a:t>BIOS находится на самым нижнем уровне ПО</a:t>
            </a:r>
            <a:r>
              <a:rPr lang="ru-RU" sz="2000" dirty="0"/>
              <a:t>, который </a:t>
            </a:r>
            <a:r>
              <a:rPr lang="ru-RU" sz="2000" i="1" dirty="0"/>
              <a:t>обеспечивает изоляцию вышестоящих уровней от подробностей реализации аппаратных средств компьютера. </a:t>
            </a:r>
            <a:endParaRPr lang="en-US" sz="2000" i="1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BIOS должен соответствовать конкретной материнской плате.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u="sng" dirty="0"/>
              <a:t>BIOS </a:t>
            </a:r>
            <a:r>
              <a:rPr lang="ru-RU" sz="2000" u="sng" dirty="0"/>
              <a:t>обеспечивает программную поддержку стандартных устройств ЭВМ</a:t>
            </a:r>
            <a:r>
              <a:rPr lang="ru-RU" sz="2000" dirty="0"/>
              <a:t>, конфигурирование аппаратных средств, их диагностику и вызов загрузчика операционной системы. 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Любые изменения конфигурации (например, информация о новом винчестер, время и дата) записываются в специальную область памяти </a:t>
            </a:r>
            <a:r>
              <a:rPr lang="en-US" sz="2000" dirty="0"/>
              <a:t>RAM.</a:t>
            </a:r>
            <a:endParaRPr lang="ru-RU" sz="2000" dirty="0"/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Данная область памяти находится в южном мосте чипсета и питается от специальной батарейки.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72" y="5033043"/>
            <a:ext cx="3223564" cy="1342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http://www.tofmal.ru/projects/contest/ber/images/cmo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53" y="4915642"/>
            <a:ext cx="1405451" cy="132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8509" y="626523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CMOS ROM BIOS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5517851" y="619111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CMOS RAM BIOS </a:t>
            </a:r>
            <a:r>
              <a:rPr lang="ru-RU" dirty="0"/>
              <a:t> и батарейка</a:t>
            </a:r>
          </a:p>
        </p:txBody>
      </p:sp>
    </p:spTree>
    <p:extLst>
      <p:ext uri="{BB962C8B-B14F-4D97-AF65-F5344CB8AC3E}">
        <p14:creationId xmlns:p14="http://schemas.microsoft.com/office/powerpoint/2010/main" val="12736992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/>
              <a:t>Базовая система ввода-вывода (</a:t>
            </a:r>
            <a:r>
              <a:rPr lang="en-US" sz="2400" b="1" dirty="0"/>
              <a:t>BIOS</a:t>
            </a:r>
            <a:r>
              <a:rPr lang="ru-RU" sz="2400" b="1" dirty="0"/>
              <a:t>). Функции</a:t>
            </a:r>
            <a:endParaRPr lang="ru-RU" sz="28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836712"/>
            <a:ext cx="896448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Инициализация и начальное тестирование аппаратных средств — </a:t>
            </a:r>
            <a:r>
              <a:rPr lang="ru-RU" sz="2000" b="1" dirty="0"/>
              <a:t>POST</a:t>
            </a:r>
            <a:r>
              <a:rPr lang="ru-RU" sz="2000" dirty="0"/>
              <a:t>; 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Настройка и конфигурирование аппаратных средств и системных ресурсов — </a:t>
            </a:r>
            <a:r>
              <a:rPr lang="ru-RU" sz="2000" b="1" dirty="0"/>
              <a:t>CMOS </a:t>
            </a:r>
            <a:r>
              <a:rPr lang="ru-RU" sz="2000" b="1" dirty="0" err="1"/>
              <a:t>Setup</a:t>
            </a:r>
            <a:r>
              <a:rPr lang="ru-RU" sz="2000" dirty="0"/>
              <a:t>; 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Автоматическое распределение системных ресурсов — </a:t>
            </a:r>
            <a:r>
              <a:rPr lang="ru-RU" sz="2000" b="1" dirty="0" err="1"/>
              <a:t>PnP</a:t>
            </a:r>
            <a:r>
              <a:rPr lang="ru-RU" sz="2000" b="1" dirty="0"/>
              <a:t> BIOS</a:t>
            </a:r>
            <a:r>
              <a:rPr lang="ru-RU" sz="2000" dirty="0"/>
              <a:t>; 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Идентификация и конфигурирование устройств PCI</a:t>
            </a:r>
            <a:r>
              <a:rPr lang="en-US" sz="2000" dirty="0"/>
              <a:t>e </a:t>
            </a:r>
            <a:r>
              <a:rPr lang="ru-RU" sz="2000" dirty="0"/>
              <a:t>и других— </a:t>
            </a:r>
            <a:r>
              <a:rPr lang="ru-RU" sz="2000" b="1" dirty="0"/>
              <a:t>PCI BIOS</a:t>
            </a:r>
            <a:r>
              <a:rPr lang="ru-RU" sz="2000" dirty="0"/>
              <a:t>; 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Начальная загрузка (первый этап загрузки операционной системы) — </a:t>
            </a:r>
            <a:r>
              <a:rPr lang="ru-RU" sz="2000" b="1" dirty="0" err="1"/>
              <a:t>Bootstrap</a:t>
            </a:r>
            <a:r>
              <a:rPr lang="ru-RU" sz="2000" b="1" dirty="0"/>
              <a:t> </a:t>
            </a:r>
            <a:r>
              <a:rPr lang="ru-RU" sz="2000" b="1" dirty="0" err="1"/>
              <a:t>Loader</a:t>
            </a:r>
            <a:r>
              <a:rPr lang="en-US" sz="2000" b="1" dirty="0"/>
              <a:t> </a:t>
            </a:r>
            <a:r>
              <a:rPr lang="en-US" sz="2000" dirty="0"/>
              <a:t>(</a:t>
            </a:r>
            <a:r>
              <a:rPr lang="en-US" sz="2000" u="sng" dirty="0"/>
              <a:t>Master Boost Recorder</a:t>
            </a:r>
            <a:r>
              <a:rPr lang="ru-RU" sz="2000" u="sng" dirty="0"/>
              <a:t>, или MBR — главная загрузочная запись;) 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Обслуживание аппаратных прерываний от системных устройств (таймера, клавиатуры, дисков) — </a:t>
            </a:r>
            <a:r>
              <a:rPr lang="ru-RU" sz="2000" b="1" dirty="0"/>
              <a:t>BIOS </a:t>
            </a:r>
            <a:r>
              <a:rPr lang="ru-RU" sz="2000" b="1" dirty="0" err="1"/>
              <a:t>Hardware</a:t>
            </a:r>
            <a:r>
              <a:rPr lang="ru-RU" sz="2000" b="1" dirty="0"/>
              <a:t> </a:t>
            </a:r>
            <a:r>
              <a:rPr lang="ru-RU" sz="2000" b="1" dirty="0" err="1"/>
              <a:t>Interrupts</a:t>
            </a:r>
            <a:r>
              <a:rPr lang="ru-RU" sz="2000" dirty="0"/>
              <a:t>; 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Отработка базовых функций программных обращений (сервисов) к системным устройствам — </a:t>
            </a:r>
            <a:r>
              <a:rPr lang="ru-RU" sz="2000" b="1" dirty="0"/>
              <a:t>ROM BIOS </a:t>
            </a:r>
            <a:r>
              <a:rPr lang="ru-RU" sz="2000" b="1" dirty="0" err="1"/>
              <a:t>Services</a:t>
            </a:r>
            <a:r>
              <a:rPr lang="ru-RU" sz="2000" dirty="0"/>
              <a:t>; 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Поддержка управляемости конфигурированием — </a:t>
            </a:r>
            <a:r>
              <a:rPr lang="ru-RU" sz="2000" b="1" dirty="0"/>
              <a:t>DMI BIOS</a:t>
            </a:r>
            <a:r>
              <a:rPr lang="ru-RU" sz="2000" dirty="0"/>
              <a:t>; 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Поддержка управления энергопотреблением и автоматического конфигурирования — например утилиты </a:t>
            </a:r>
            <a:r>
              <a:rPr lang="ru-RU" sz="2000" b="1" dirty="0"/>
              <a:t>АРМ и ACPI BIOS</a:t>
            </a:r>
            <a:r>
              <a:rPr lang="ru-RU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089816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ru-RU" sz="2600" b="1" dirty="0"/>
              <a:t>Базовая система ввода-вывода (</a:t>
            </a:r>
            <a:r>
              <a:rPr lang="en-US" sz="2600" b="1" dirty="0"/>
              <a:t>BIOS</a:t>
            </a:r>
            <a:r>
              <a:rPr lang="ru-RU" sz="2600" b="1" dirty="0"/>
              <a:t>). </a:t>
            </a:r>
            <a:r>
              <a:rPr lang="en-US" sz="2600" b="1" dirty="0" err="1"/>
              <a:t>Plag&amp;Play</a:t>
            </a:r>
            <a:r>
              <a:rPr lang="en-US" sz="2600" b="1" dirty="0"/>
              <a:t> (PnP)</a:t>
            </a:r>
            <a:endParaRPr lang="ru-RU" sz="2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4608512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</a:pPr>
            <a:r>
              <a:rPr lang="ru-RU" sz="2000" dirty="0"/>
              <a:t>Стандарт </a:t>
            </a:r>
            <a:r>
              <a:rPr lang="en-US" sz="2000" dirty="0" err="1"/>
              <a:t>Plag&amp;Play</a:t>
            </a:r>
            <a:r>
              <a:rPr lang="ru-RU" sz="2000" dirty="0"/>
              <a:t> (подключай и работай) позволяет системам и адаптерам, поддерживающим его, автоматически настраивать друг друга и определятся в операционной системе (автоматически определять драйвер).</a:t>
            </a:r>
          </a:p>
          <a:p>
            <a:r>
              <a:rPr lang="ru-RU" sz="1800" dirty="0"/>
              <a:t>Стандарт настраивает для каждого устройства (мышь, клавиатура, платы расширения) :</a:t>
            </a:r>
          </a:p>
          <a:p>
            <a:pPr lvl="1">
              <a:spcBef>
                <a:spcPts val="0"/>
              </a:spcBef>
            </a:pPr>
            <a:r>
              <a:rPr lang="ru-RU" sz="1700" dirty="0"/>
              <a:t>определенное адресное пространство, </a:t>
            </a:r>
          </a:p>
          <a:p>
            <a:pPr lvl="1">
              <a:spcBef>
                <a:spcPts val="0"/>
              </a:spcBef>
            </a:pPr>
            <a:r>
              <a:rPr lang="ru-RU" sz="1700" dirty="0"/>
              <a:t>линии прерываний (IRQ), </a:t>
            </a:r>
          </a:p>
          <a:p>
            <a:pPr lvl="1">
              <a:spcBef>
                <a:spcPts val="0"/>
              </a:spcBef>
            </a:pPr>
            <a:r>
              <a:rPr lang="ru-RU" sz="1700" dirty="0"/>
              <a:t>каналы прямого доступа к памяти  (DMA) </a:t>
            </a:r>
          </a:p>
          <a:p>
            <a:pPr lvl="1">
              <a:spcBef>
                <a:spcPts val="0"/>
              </a:spcBef>
            </a:pPr>
            <a:r>
              <a:rPr lang="ru-RU" sz="1700" dirty="0"/>
              <a:t>адреса ввода/вывода (I/O). </a:t>
            </a:r>
          </a:p>
          <a:p>
            <a:pPr algn="just"/>
            <a:r>
              <a:rPr lang="ru-RU" sz="1800" dirty="0"/>
              <a:t>Аппаратные средства, поддерживающие стандарт </a:t>
            </a:r>
            <a:r>
              <a:rPr lang="ru-RU" sz="1800" dirty="0" err="1"/>
              <a:t>Plug&amp;Play</a:t>
            </a:r>
            <a:r>
              <a:rPr lang="ru-RU" sz="1800" dirty="0"/>
              <a:t>, информируют BIOS и операционную систему о необходимых им ресурсах и, </a:t>
            </a:r>
            <a:r>
              <a:rPr lang="ru-RU" sz="1800" dirty="0" err="1"/>
              <a:t>самонастраиваются</a:t>
            </a:r>
            <a:r>
              <a:rPr lang="ru-RU" sz="1800" dirty="0"/>
              <a:t> на основании полученной информации.</a:t>
            </a:r>
          </a:p>
          <a:p>
            <a:r>
              <a:rPr lang="en-US" sz="1800" dirty="0" err="1"/>
              <a:t>Plug&amp;Play</a:t>
            </a:r>
            <a:r>
              <a:rPr lang="ru-RU" sz="1800" dirty="0"/>
              <a:t> настраивается в режиме </a:t>
            </a:r>
            <a:r>
              <a:rPr lang="en-US" sz="1800" dirty="0"/>
              <a:t>POST.</a:t>
            </a:r>
          </a:p>
          <a:p>
            <a:r>
              <a:rPr lang="ru-RU" sz="1800" dirty="0"/>
              <a:t>Устройства </a:t>
            </a:r>
            <a:r>
              <a:rPr lang="en-US" sz="1800" dirty="0"/>
              <a:t>PnP </a:t>
            </a:r>
            <a:endParaRPr lang="ru-RU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197316"/>
            <a:ext cx="5159309" cy="1631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2819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/>
              <a:t>Базовая система ввода-вывода (</a:t>
            </a:r>
            <a:r>
              <a:rPr lang="en-US" sz="2400" b="1" dirty="0"/>
              <a:t>BIOS</a:t>
            </a:r>
            <a:r>
              <a:rPr lang="ru-RU" sz="2400" b="1" dirty="0"/>
              <a:t>). </a:t>
            </a:r>
            <a:r>
              <a:rPr lang="en-US" sz="2400" b="1" dirty="0"/>
              <a:t>UEFI-BIOS</a:t>
            </a:r>
            <a:endParaRPr lang="ru-RU" sz="28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5122" name="Picture 2" descr="http://vindavoz.ru/uploads/posts/2013-02/1359812257_bios_uefi_comp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6" y="1616025"/>
            <a:ext cx="8785827" cy="483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9552" y="69269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Unified</a:t>
            </a:r>
            <a:r>
              <a:rPr lang="ru-RU" dirty="0"/>
              <a:t> </a:t>
            </a:r>
            <a:r>
              <a:rPr lang="ru-RU" dirty="0" err="1"/>
              <a:t>Extensible</a:t>
            </a:r>
            <a:r>
              <a:rPr lang="ru-RU" dirty="0"/>
              <a:t> </a:t>
            </a:r>
            <a:r>
              <a:rPr lang="ru-RU" dirty="0" err="1"/>
              <a:t>Firmware</a:t>
            </a:r>
            <a:r>
              <a:rPr lang="ru-RU" dirty="0"/>
              <a:t> </a:t>
            </a:r>
            <a:r>
              <a:rPr lang="ru-RU" dirty="0" err="1"/>
              <a:t>Interface</a:t>
            </a:r>
            <a:r>
              <a:rPr lang="ru-RU" dirty="0"/>
              <a:t> - стандартизированный расширяемый интерфейс встроенного программного обеспечения</a:t>
            </a:r>
            <a:r>
              <a:rPr lang="en-US" dirty="0"/>
              <a:t> – </a:t>
            </a:r>
            <a:r>
              <a:rPr lang="ru-RU" dirty="0"/>
              <a:t>является расширенным </a:t>
            </a:r>
            <a:r>
              <a:rPr lang="en-US" dirty="0"/>
              <a:t>BIOS. (</a:t>
            </a:r>
            <a:r>
              <a:rPr lang="ru-RU" dirty="0"/>
              <a:t>изначально </a:t>
            </a:r>
            <a:r>
              <a:rPr lang="en-US" dirty="0"/>
              <a:t>EFI</a:t>
            </a:r>
            <a:r>
              <a:rPr lang="ru-RU" dirty="0"/>
              <a:t> от </a:t>
            </a:r>
            <a:r>
              <a:rPr lang="en-US" dirty="0"/>
              <a:t>Intel), (UEFI </a:t>
            </a:r>
            <a:r>
              <a:rPr lang="ru-RU" dirty="0"/>
              <a:t>поддерживается начиная с </a:t>
            </a:r>
            <a:r>
              <a:rPr lang="en-US" dirty="0"/>
              <a:t>Windows 7 sp1)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3508008"/>
            <a:ext cx="6840760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00" dirty="0"/>
              <a:t>BIOS </a:t>
            </a:r>
            <a:r>
              <a:rPr lang="ru-RU" sz="1700" dirty="0"/>
              <a:t>последовательно проверяет все компоненты и ищет загрузчик ОС  на ЗУ. Драйвера загружаются в ОС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4580" y="5728018"/>
            <a:ext cx="8794152" cy="877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00" dirty="0"/>
              <a:t>UEFI </a:t>
            </a:r>
            <a:r>
              <a:rPr lang="ru-RU" sz="1700" dirty="0"/>
              <a:t>проверяет компоненты, инициализирует дайвера, позволяет запускать программы в своей ОС, заранее хранит информацию об загрузчике ОС и о драйверах, ОС может использовать драйвера </a:t>
            </a:r>
            <a:r>
              <a:rPr lang="en-US" sz="1700" dirty="0"/>
              <a:t>UEFI</a:t>
            </a:r>
            <a:endParaRPr lang="ru-RU" sz="1700" dirty="0"/>
          </a:p>
        </p:txBody>
      </p:sp>
    </p:spTree>
    <p:extLst>
      <p:ext uri="{BB962C8B-B14F-4D97-AF65-F5344CB8AC3E}">
        <p14:creationId xmlns:p14="http://schemas.microsoft.com/office/powerpoint/2010/main" val="658806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/>
              <a:t>Базовая система ввода-вывода (</a:t>
            </a:r>
            <a:r>
              <a:rPr lang="en-US" sz="2400" b="1" dirty="0"/>
              <a:t>BIOS</a:t>
            </a:r>
            <a:r>
              <a:rPr lang="ru-RU" sz="2400" b="1" dirty="0"/>
              <a:t>). </a:t>
            </a:r>
            <a:r>
              <a:rPr lang="en-US" sz="2400" b="1" dirty="0"/>
              <a:t>UEFI-BIOS</a:t>
            </a:r>
            <a:endParaRPr lang="ru-RU" sz="28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/>
          </p:nvPr>
        </p:nvGraphicFramePr>
        <p:xfrm>
          <a:off x="251520" y="908720"/>
          <a:ext cx="8640960" cy="509556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096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3438"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 marL="44416" marR="44416" marT="44416" marB="4441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800" cap="all" dirty="0">
                          <a:effectLst/>
                        </a:rPr>
                        <a:t>ХАРАКТЕРИСТИКИ </a:t>
                      </a:r>
                      <a:r>
                        <a:rPr lang="en-US" sz="1800" cap="all" dirty="0">
                          <a:effectLst/>
                        </a:rPr>
                        <a:t>BIOS LEGACY</a:t>
                      </a:r>
                      <a:endParaRPr lang="en-US" sz="1800" b="1" cap="all" dirty="0">
                        <a:effectLst/>
                      </a:endParaRPr>
                    </a:p>
                  </a:txBody>
                  <a:tcPr marL="44416" marR="44416" marT="44416" marB="4441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800" cap="all" dirty="0">
                          <a:effectLst/>
                        </a:rPr>
                        <a:t>ХАРАКТЕРИСТИКИ </a:t>
                      </a:r>
                      <a:r>
                        <a:rPr lang="en-US" sz="1800" cap="all" dirty="0">
                          <a:effectLst/>
                        </a:rPr>
                        <a:t>UEFI</a:t>
                      </a:r>
                      <a:endParaRPr lang="en-US" sz="1800" b="1" cap="all" dirty="0">
                        <a:effectLst/>
                      </a:endParaRPr>
                    </a:p>
                  </a:txBody>
                  <a:tcPr marL="44416" marR="44416" marT="44416" marB="444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2317">
                <a:tc>
                  <a:txBody>
                    <a:bodyPr/>
                    <a:lstStyle/>
                    <a:p>
                      <a:r>
                        <a:rPr lang="ru-RU" sz="1800" dirty="0">
                          <a:effectLst/>
                        </a:rPr>
                        <a:t>Поддерживаемые режимы работы процессора</a:t>
                      </a:r>
                      <a:endParaRPr lang="ru-RU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effectLst/>
                        </a:rPr>
                        <a:t>Режим реальных адресов</a:t>
                      </a:r>
                      <a:endParaRPr lang="ru-RU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effectLst/>
                        </a:rPr>
                        <a:t>Режим реальных адресов, защищенный режим</a:t>
                      </a:r>
                      <a:endParaRPr lang="ru-RU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759">
                <a:tc>
                  <a:txBody>
                    <a:bodyPr/>
                    <a:lstStyle/>
                    <a:p>
                      <a:r>
                        <a:rPr lang="ru-RU" sz="1800" dirty="0">
                          <a:effectLst/>
                        </a:rPr>
                        <a:t>виртуальная память</a:t>
                      </a:r>
                      <a:endParaRPr lang="ru-RU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effectLst/>
                        </a:rPr>
                        <a:t>Не поддерживает</a:t>
                      </a:r>
                      <a:endParaRPr lang="ru-RU" sz="1800" b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effectLst/>
                        </a:rPr>
                        <a:t>Поддерживает</a:t>
                      </a:r>
                      <a:endParaRPr lang="ru-RU" sz="1800" b="0">
                        <a:effectLst/>
                      </a:endParaRPr>
                    </a:p>
                  </a:txBody>
                  <a:tcPr marL="53299" marR="55520" marT="33312" marB="3331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759">
                <a:tc>
                  <a:txBody>
                    <a:bodyPr/>
                    <a:lstStyle/>
                    <a:p>
                      <a:r>
                        <a:rPr lang="ru-RU" sz="1800" dirty="0">
                          <a:effectLst/>
                        </a:rPr>
                        <a:t>Объем ОЗУ</a:t>
                      </a:r>
                      <a:endParaRPr lang="ru-RU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effectLst/>
                        </a:rPr>
                        <a:t>1 Мбайт</a:t>
                      </a:r>
                      <a:endParaRPr lang="ru-RU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effectLst/>
                        </a:rPr>
                        <a:t>Не ограничен</a:t>
                      </a:r>
                      <a:endParaRPr lang="ru-RU" sz="1800" b="0">
                        <a:effectLst/>
                      </a:endParaRPr>
                    </a:p>
                  </a:txBody>
                  <a:tcPr marL="53299" marR="55520" marT="33312" marB="3331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038">
                <a:tc>
                  <a:txBody>
                    <a:bodyPr/>
                    <a:lstStyle/>
                    <a:p>
                      <a:r>
                        <a:rPr lang="ru-RU" sz="1800" dirty="0">
                          <a:effectLst/>
                        </a:rPr>
                        <a:t>Пространство опционального ПЗУ (</a:t>
                      </a:r>
                      <a:r>
                        <a:rPr lang="ru-RU" sz="1800" dirty="0" err="1">
                          <a:effectLst/>
                        </a:rPr>
                        <a:t>Option</a:t>
                      </a:r>
                      <a:r>
                        <a:rPr lang="ru-RU" sz="1800" dirty="0">
                          <a:effectLst/>
                        </a:rPr>
                        <a:t> ROM)</a:t>
                      </a:r>
                      <a:endParaRPr lang="ru-RU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effectLst/>
                        </a:rPr>
                        <a:t>1 Мбайт</a:t>
                      </a:r>
                      <a:endParaRPr lang="ru-RU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effectLst/>
                        </a:rPr>
                        <a:t>Не ограничено</a:t>
                      </a:r>
                      <a:endParaRPr lang="ru-RU" sz="1800" b="0">
                        <a:effectLst/>
                      </a:endParaRPr>
                    </a:p>
                  </a:txBody>
                  <a:tcPr marL="53299" marR="55520" marT="33312" marB="3331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061">
                <a:tc>
                  <a:txBody>
                    <a:bodyPr/>
                    <a:lstStyle/>
                    <a:p>
                      <a:r>
                        <a:rPr lang="ru-RU" sz="1800" dirty="0">
                          <a:effectLst/>
                        </a:rPr>
                        <a:t>Доступ к регистрам</a:t>
                      </a:r>
                      <a:endParaRPr lang="ru-RU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effectLst/>
                        </a:rPr>
                        <a:t>16-битный</a:t>
                      </a:r>
                      <a:endParaRPr lang="ru-RU" sz="1800" b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effectLst/>
                        </a:rPr>
                        <a:t>16, 32,64 -битный, </a:t>
                      </a:r>
                      <a:endParaRPr lang="ru-RU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189">
                <a:tc>
                  <a:txBody>
                    <a:bodyPr/>
                    <a:lstStyle/>
                    <a:p>
                      <a:r>
                        <a:rPr lang="ru-RU" sz="1800">
                          <a:effectLst/>
                        </a:rPr>
                        <a:t>Независимость от архитектуры</a:t>
                      </a:r>
                      <a:endParaRPr lang="ru-RU" sz="1800" b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effectLst/>
                        </a:rPr>
                        <a:t>Не обеспечивает</a:t>
                      </a:r>
                      <a:endParaRPr lang="ru-RU" sz="1800" b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effectLst/>
                        </a:rPr>
                        <a:t>Обеспечивает</a:t>
                      </a:r>
                      <a:endParaRPr lang="ru-RU" sz="1800" b="0">
                        <a:effectLst/>
                      </a:endParaRPr>
                    </a:p>
                  </a:txBody>
                  <a:tcPr marL="53299" marR="55520" marT="33312" marB="33312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759">
                <a:tc>
                  <a:txBody>
                    <a:bodyPr/>
                    <a:lstStyle/>
                    <a:p>
                      <a:r>
                        <a:rPr lang="ru-RU" sz="1800">
                          <a:effectLst/>
                        </a:rPr>
                        <a:t>Язык программирования</a:t>
                      </a:r>
                      <a:endParaRPr lang="ru-RU" sz="1800" b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effectLst/>
                        </a:rPr>
                        <a:t>Ассемблер</a:t>
                      </a:r>
                      <a:endParaRPr lang="ru-RU" sz="1800" b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effectLst/>
                        </a:rPr>
                        <a:t>Си/ассемблер</a:t>
                      </a:r>
                      <a:endParaRPr lang="ru-RU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9759">
                <a:tc>
                  <a:txBody>
                    <a:bodyPr/>
                    <a:lstStyle/>
                    <a:p>
                      <a:r>
                        <a:rPr lang="ru-RU" sz="1800">
                          <a:effectLst/>
                        </a:rPr>
                        <a:t>Функция безопасной загрузки</a:t>
                      </a:r>
                      <a:endParaRPr lang="ru-RU" sz="1800" b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effectLst/>
                        </a:rPr>
                        <a:t>Отсутствует</a:t>
                      </a:r>
                      <a:endParaRPr lang="ru-RU" sz="1800" b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effectLst/>
                        </a:rPr>
                        <a:t>Присутствует</a:t>
                      </a:r>
                      <a:endParaRPr lang="ru-RU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9759">
                <a:tc>
                  <a:txBody>
                    <a:bodyPr/>
                    <a:lstStyle/>
                    <a:p>
                      <a:r>
                        <a:rPr lang="ru-RU" sz="1800" dirty="0">
                          <a:effectLst/>
                        </a:rPr>
                        <a:t>Таблица разделов жесткого диска</a:t>
                      </a:r>
                      <a:endParaRPr lang="ru-RU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MBR</a:t>
                      </a:r>
                      <a:endParaRPr lang="en-US" sz="1800" b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GPT</a:t>
                      </a:r>
                      <a:endParaRPr lang="en-US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6483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Иерархия памяти в компьютере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790574"/>
            <a:ext cx="8496944" cy="5878785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ru-RU" sz="2100" b="1" i="1" dirty="0"/>
              <a:t>Оперативная память </a:t>
            </a:r>
            <a:r>
              <a:rPr lang="ru-RU" sz="2100" b="1" dirty="0"/>
              <a:t>(ОЗУ)  </a:t>
            </a:r>
            <a:r>
              <a:rPr lang="ru-RU" sz="2100" dirty="0"/>
              <a:t>динамическая память с произвольным доступом.</a:t>
            </a:r>
          </a:p>
          <a:p>
            <a:pPr lvl="1">
              <a:spcBef>
                <a:spcPts val="600"/>
              </a:spcBef>
            </a:pPr>
            <a:r>
              <a:rPr lang="ru-RU" sz="2100" dirty="0"/>
              <a:t>Оперативная память вместе с кэшем всех уровней (в настоящее время — до трех) представляет собой единый массив памяти, доступный процессору для записи и чтения данных. </a:t>
            </a:r>
          </a:p>
          <a:p>
            <a:pPr>
              <a:spcBef>
                <a:spcPts val="600"/>
              </a:spcBef>
            </a:pPr>
            <a:r>
              <a:rPr lang="ru-RU" sz="2100" b="1" i="1" dirty="0"/>
              <a:t>Постоянная память </a:t>
            </a:r>
            <a:r>
              <a:rPr lang="ru-RU" sz="2100" b="1" dirty="0"/>
              <a:t>(ПЗУ)</a:t>
            </a:r>
            <a:r>
              <a:rPr lang="ru-RU" sz="2100" dirty="0"/>
              <a:t>, из нее можно только считывать команды и данные</a:t>
            </a:r>
          </a:p>
          <a:p>
            <a:pPr>
              <a:spcBef>
                <a:spcPts val="600"/>
              </a:spcBef>
            </a:pPr>
            <a:r>
              <a:rPr lang="ru-RU" sz="2100" dirty="0"/>
              <a:t>Также ЭВМ имеет некоторые виды специальной памяти (например, видеопамять графического адаптера). </a:t>
            </a:r>
          </a:p>
          <a:p>
            <a:pPr>
              <a:spcBef>
                <a:spcPts val="600"/>
              </a:spcBef>
            </a:pPr>
            <a:r>
              <a:rPr lang="ru-RU" sz="2100" dirty="0"/>
              <a:t>В любом компьютере есть </a:t>
            </a:r>
            <a:r>
              <a:rPr lang="ru-RU" sz="2100" b="1" i="1" dirty="0"/>
              <a:t>энергонезависимая память</a:t>
            </a:r>
            <a:r>
              <a:rPr lang="ru-RU" sz="2100" dirty="0"/>
              <a:t>, в которой хранится программа начального запуска компьютера и минимально необходимый набор сервисов (</a:t>
            </a:r>
            <a:r>
              <a:rPr lang="en-US" sz="2100" dirty="0"/>
              <a:t>FLASH,</a:t>
            </a:r>
            <a:r>
              <a:rPr lang="ru-RU" sz="2100" b="1" dirty="0"/>
              <a:t>ROM BIOS</a:t>
            </a:r>
            <a:r>
              <a:rPr lang="ru-RU" sz="2100" dirty="0"/>
              <a:t>). </a:t>
            </a:r>
          </a:p>
          <a:p>
            <a:pPr lvl="1">
              <a:spcBef>
                <a:spcPts val="600"/>
              </a:spcBef>
            </a:pPr>
            <a:r>
              <a:rPr lang="ru-RU" sz="2100" dirty="0"/>
              <a:t>Доступ к внутренней  памяти осуществляется по одномерному (линейному) адресу, который представляет собой двоичное число. Доступна для процессора.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5228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515243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/>
              <a:t>Базовая система ввода-вывода (</a:t>
            </a:r>
            <a:r>
              <a:rPr lang="en-US" sz="2400" b="1" dirty="0"/>
              <a:t>BIOS</a:t>
            </a:r>
            <a:r>
              <a:rPr lang="ru-RU" sz="2400" b="1" dirty="0"/>
              <a:t>). Особенности </a:t>
            </a:r>
            <a:r>
              <a:rPr lang="en-US" sz="2400" b="1" dirty="0"/>
              <a:t>UEFI</a:t>
            </a:r>
            <a:endParaRPr lang="ru-RU" sz="28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71240" y="790575"/>
            <a:ext cx="8568952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Снижение времени на загрузку </a:t>
            </a:r>
            <a:endParaRPr lang="en-US" sz="2000" dirty="0"/>
          </a:p>
          <a:p>
            <a:pPr marL="742950" lvl="1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параллельной инициализации и хранения информации о драйверах и адресах загрузки ОС</a:t>
            </a:r>
          </a:p>
          <a:p>
            <a:pPr marL="2857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Загрузка  дисков объемом более 2 Тб. </a:t>
            </a:r>
          </a:p>
          <a:p>
            <a:pPr marL="806450" lvl="2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BIOS для загрузки использовал MBR (</a:t>
            </a:r>
            <a:r>
              <a:rPr lang="ru-RU" sz="2000" dirty="0" err="1"/>
              <a:t>Main</a:t>
            </a:r>
            <a:r>
              <a:rPr lang="ru-RU" sz="2000" dirty="0"/>
              <a:t> </a:t>
            </a:r>
            <a:r>
              <a:rPr lang="ru-RU" sz="2000" dirty="0" err="1"/>
              <a:t>Boot</a:t>
            </a:r>
            <a:r>
              <a:rPr lang="ru-RU" sz="2000" dirty="0"/>
              <a:t> </a:t>
            </a:r>
            <a:r>
              <a:rPr lang="ru-RU" sz="2000" dirty="0" err="1"/>
              <a:t>Record</a:t>
            </a:r>
            <a:r>
              <a:rPr lang="ru-RU" sz="2000" dirty="0"/>
              <a:t>) - основная загрузочная запись, которая может адресовать 2 Тб пространства, UEFI же использует </a:t>
            </a:r>
            <a:r>
              <a:rPr lang="ru-RU" sz="2000" b="1" dirty="0"/>
              <a:t>GPT (</a:t>
            </a:r>
            <a:r>
              <a:rPr lang="ru-RU" sz="2000" b="1" dirty="0" err="1"/>
              <a:t>Guid</a:t>
            </a:r>
            <a:r>
              <a:rPr lang="ru-RU" sz="2000" b="1" dirty="0"/>
              <a:t> </a:t>
            </a:r>
            <a:r>
              <a:rPr lang="ru-RU" sz="2000" b="1" dirty="0" err="1"/>
              <a:t>Partition</a:t>
            </a:r>
            <a:r>
              <a:rPr lang="ru-RU" sz="2000" b="1" dirty="0"/>
              <a:t> </a:t>
            </a:r>
            <a:r>
              <a:rPr lang="ru-RU" sz="2000" b="1" dirty="0" err="1"/>
              <a:t>Table</a:t>
            </a:r>
            <a:r>
              <a:rPr lang="ru-RU" sz="2000" b="1" dirty="0"/>
              <a:t>) </a:t>
            </a:r>
            <a:r>
              <a:rPr lang="ru-RU" sz="2000" dirty="0"/>
              <a:t>- это стандарт формата размещения разделов на физическом жестком диске, который позволяет адресовать 9</a:t>
            </a:r>
            <a:r>
              <a:rPr lang="en-US" sz="2000" dirty="0"/>
              <a:t>,4 </a:t>
            </a:r>
            <a:r>
              <a:rPr lang="ru-RU" sz="2000" dirty="0"/>
              <a:t>ЗБ (</a:t>
            </a:r>
            <a:r>
              <a:rPr lang="ru-RU" sz="2000" dirty="0" err="1"/>
              <a:t>Зеттабайт</a:t>
            </a:r>
            <a:r>
              <a:rPr lang="ru-RU" sz="2000" dirty="0"/>
              <a:t>).</a:t>
            </a:r>
            <a:endParaRPr lang="en-US" sz="2000" dirty="0"/>
          </a:p>
          <a:p>
            <a:pPr marL="806450" lvl="2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возможна загрузка в режиме совместимости с диска с разметкой MBR</a:t>
            </a:r>
            <a:r>
              <a:rPr lang="en-US" sz="2000" dirty="0"/>
              <a:t>.</a:t>
            </a:r>
          </a:p>
          <a:p>
            <a:pPr marL="806450" lvl="2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По умолчанию файловая система </a:t>
            </a:r>
            <a:r>
              <a:rPr lang="en-US" sz="2000" b="1" dirty="0"/>
              <a:t>FAT32 </a:t>
            </a:r>
            <a:r>
              <a:rPr lang="ru-RU" sz="2000" b="1" dirty="0"/>
              <a:t>с </a:t>
            </a:r>
            <a:r>
              <a:rPr lang="en-US" sz="2000" b="1" dirty="0"/>
              <a:t>GPT-</a:t>
            </a:r>
            <a:r>
              <a:rPr lang="ru-RU" sz="2000" b="1" dirty="0"/>
              <a:t>разделами.</a:t>
            </a:r>
          </a:p>
          <a:p>
            <a:pPr marL="806450" lvl="2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000" i="1" dirty="0"/>
              <a:t>Загрузчик </a:t>
            </a:r>
            <a:r>
              <a:rPr lang="en-US" sz="2000" i="1" dirty="0"/>
              <a:t>UEFI </a:t>
            </a:r>
            <a:r>
              <a:rPr lang="ru-RU" sz="2000" i="1" dirty="0"/>
              <a:t>хранится по определенному адресу: </a:t>
            </a:r>
            <a:r>
              <a:rPr lang="en-US" sz="2000" i="1" dirty="0" err="1"/>
              <a:t>efi</a:t>
            </a:r>
            <a:r>
              <a:rPr lang="en-US" sz="2000" i="1" dirty="0"/>
              <a:t>\boot\bootx64.efi</a:t>
            </a:r>
            <a:endParaRPr lang="ru-RU" sz="2000" i="1" dirty="0"/>
          </a:p>
        </p:txBody>
      </p:sp>
      <p:pic>
        <p:nvPicPr>
          <p:cNvPr id="8194" name="Picture 2" descr="ÐÐ°ÑÑÐ¸Ð½ÐºÐ¸ Ð¿Ð¾ Ð·Ð°Ð¿ÑÐ¾ÑÑ uEF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52" y="5224088"/>
            <a:ext cx="3090324" cy="142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5764338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BIOS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5277550" y="57643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UEFI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05177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784976" cy="490066"/>
          </a:xfrm>
        </p:spPr>
        <p:txBody>
          <a:bodyPr>
            <a:noAutofit/>
          </a:bodyPr>
          <a:lstStyle/>
          <a:p>
            <a:r>
              <a:rPr lang="ru-RU" sz="2800" b="1" dirty="0"/>
              <a:t>Базовая система ввода-вывода (</a:t>
            </a:r>
            <a:r>
              <a:rPr lang="en-US" sz="2800" b="1" dirty="0"/>
              <a:t>BIOS</a:t>
            </a:r>
            <a:r>
              <a:rPr lang="ru-RU" sz="2800" b="1" dirty="0"/>
              <a:t>). </a:t>
            </a:r>
            <a:br>
              <a:rPr lang="en-US" sz="2800" b="1" dirty="0"/>
            </a:br>
            <a:r>
              <a:rPr lang="ru-RU" sz="2800" b="1" dirty="0"/>
              <a:t>Особенности </a:t>
            </a:r>
            <a:r>
              <a:rPr lang="en-US" sz="2800" b="1" dirty="0"/>
              <a:t>UEFI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80728"/>
            <a:ext cx="8712968" cy="5544616"/>
          </a:xfrm>
        </p:spPr>
        <p:txBody>
          <a:bodyPr>
            <a:normAutofit/>
          </a:bodyPr>
          <a:lstStyle/>
          <a:p>
            <a:pPr marL="349250" lvl="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900" b="1" dirty="0"/>
              <a:t>графический интерфейс </a:t>
            </a:r>
            <a:r>
              <a:rPr lang="ru-RU" sz="1900" dirty="0"/>
              <a:t>с поддержкой мыши, встроенные программы, </a:t>
            </a:r>
            <a:endParaRPr lang="en-US" sz="1900" dirty="0"/>
          </a:p>
          <a:p>
            <a:pPr marL="349250" lvl="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900" b="1" dirty="0"/>
              <a:t>Поддержка криптографии </a:t>
            </a:r>
            <a:r>
              <a:rPr lang="ru-RU" sz="1900" dirty="0"/>
              <a:t>и других методов защиты. </a:t>
            </a:r>
            <a:br>
              <a:rPr lang="ru-RU" dirty="0"/>
            </a:br>
            <a:r>
              <a:rPr lang="en-US" sz="2000" b="1" dirty="0"/>
              <a:t>Secure  </a:t>
            </a:r>
            <a:r>
              <a:rPr lang="en-US" sz="1900" b="1" dirty="0"/>
              <a:t>boot  </a:t>
            </a:r>
            <a:endParaRPr lang="ru-RU" sz="1900" b="1" dirty="0"/>
          </a:p>
          <a:p>
            <a:pPr lvl="1"/>
            <a:r>
              <a:rPr lang="ru-RU" sz="1800" dirty="0"/>
              <a:t>Безопасная загрузка (проверка ОС на изменения с предыдущей загрузки). </a:t>
            </a:r>
          </a:p>
          <a:p>
            <a:pPr lvl="1"/>
            <a:r>
              <a:rPr lang="ru-RU" sz="1800" dirty="0"/>
              <a:t>Набор подписанных ключей драйверов(аутентификация) (драйвера устройств, ОС, платформы). </a:t>
            </a:r>
            <a:endParaRPr lang="en-US" sz="1800" dirty="0"/>
          </a:p>
          <a:p>
            <a:pPr lvl="1"/>
            <a:r>
              <a:rPr lang="en-US" sz="1800" dirty="0"/>
              <a:t>4 </a:t>
            </a:r>
            <a:r>
              <a:rPr lang="ru-RU" sz="1800" dirty="0"/>
              <a:t>режима работы ПК- настройка, аудит, пользовательский и расширенный. Режимы отличаются уровнем доверия к ключам.</a:t>
            </a:r>
          </a:p>
          <a:p>
            <a:r>
              <a:rPr lang="ru-RU" sz="1900" dirty="0"/>
              <a:t>Поддержка удаленной работы (</a:t>
            </a:r>
            <a:r>
              <a:rPr lang="ru-RU" sz="1900" b="1" dirty="0"/>
              <a:t>настройки </a:t>
            </a:r>
            <a:r>
              <a:rPr lang="en-US" sz="1900" b="1" dirty="0"/>
              <a:t>UEFI </a:t>
            </a:r>
            <a:r>
              <a:rPr lang="ru-RU" sz="1900" b="1" dirty="0"/>
              <a:t>по сети</a:t>
            </a:r>
            <a:r>
              <a:rPr lang="ru-RU" sz="1900" dirty="0"/>
              <a:t>).</a:t>
            </a:r>
            <a:endParaRPr lang="en-US" sz="1900" dirty="0"/>
          </a:p>
          <a:p>
            <a:r>
              <a:rPr lang="ru-RU" sz="1900" b="1" dirty="0"/>
              <a:t>Возможность загрузки </a:t>
            </a:r>
            <a:r>
              <a:rPr lang="en-US" sz="1900" b="1" dirty="0"/>
              <a:t>UEFI c </a:t>
            </a:r>
            <a:r>
              <a:rPr lang="ru-RU" sz="1900" b="1" dirty="0"/>
              <a:t>ЗУ </a:t>
            </a:r>
            <a:r>
              <a:rPr lang="ru-RU" sz="1900" dirty="0"/>
              <a:t>или по сети</a:t>
            </a:r>
          </a:p>
          <a:p>
            <a:r>
              <a:rPr lang="ru-RU" sz="1900" dirty="0"/>
              <a:t>Менеджер загрузок </a:t>
            </a:r>
            <a:r>
              <a:rPr lang="ru-RU" sz="1900" b="1" dirty="0"/>
              <a:t>– выбор ОС</a:t>
            </a:r>
            <a:endParaRPr lang="en-US" sz="1900" b="1" dirty="0"/>
          </a:p>
          <a:p>
            <a:pPr marL="342900" lvl="2" indent="-342900"/>
            <a:r>
              <a:rPr lang="ru-RU" sz="1900" b="1" dirty="0"/>
              <a:t>Поддержка встроенных утилит</a:t>
            </a:r>
            <a:r>
              <a:rPr lang="ru-RU" sz="1900" dirty="0"/>
              <a:t>, таких как, браузер или иногда подобие </a:t>
            </a:r>
            <a:r>
              <a:rPr lang="en-US" sz="1900" dirty="0"/>
              <a:t>Live CD</a:t>
            </a:r>
            <a:r>
              <a:rPr lang="ru-RU" sz="1900" dirty="0"/>
              <a:t>, у каждого производителя свой </a:t>
            </a:r>
            <a:r>
              <a:rPr lang="en-US" sz="1900" dirty="0"/>
              <a:t>UEFI</a:t>
            </a:r>
          </a:p>
          <a:p>
            <a:endParaRPr lang="ru-RU" sz="1900" dirty="0"/>
          </a:p>
        </p:txBody>
      </p:sp>
    </p:spTree>
    <p:extLst>
      <p:ext uri="{BB962C8B-B14F-4D97-AF65-F5344CB8AC3E}">
        <p14:creationId xmlns:p14="http://schemas.microsoft.com/office/powerpoint/2010/main" val="40198727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784976" cy="490066"/>
          </a:xfrm>
        </p:spPr>
        <p:txBody>
          <a:bodyPr>
            <a:noAutofit/>
          </a:bodyPr>
          <a:lstStyle/>
          <a:p>
            <a:r>
              <a:rPr lang="ru-RU" sz="2800" b="1" dirty="0"/>
              <a:t>Базовая система ввода-вывода (</a:t>
            </a:r>
            <a:r>
              <a:rPr lang="en-US" sz="2800" b="1" dirty="0"/>
              <a:t>BIOS</a:t>
            </a:r>
            <a:r>
              <a:rPr lang="ru-RU" sz="2800" b="1" dirty="0"/>
              <a:t>). </a:t>
            </a:r>
            <a:br>
              <a:rPr lang="en-US" sz="2800" b="1" dirty="0"/>
            </a:br>
            <a:r>
              <a:rPr lang="ru-RU" sz="2800" b="1" dirty="0"/>
              <a:t>Особенности </a:t>
            </a:r>
            <a:r>
              <a:rPr lang="en-US" sz="2800" b="1" dirty="0"/>
              <a:t>UEFI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80728"/>
            <a:ext cx="8640960" cy="3744416"/>
          </a:xfrm>
        </p:spPr>
        <p:txBody>
          <a:bodyPr>
            <a:normAutofit fontScale="92500" lnSpcReduction="10000"/>
          </a:bodyPr>
          <a:lstStyle/>
          <a:p>
            <a:pPr marL="342900" lvl="2" indent="-342900"/>
            <a:r>
              <a:rPr lang="ru-RU" sz="2000" b="1" dirty="0"/>
              <a:t>Основная идея</a:t>
            </a:r>
            <a:r>
              <a:rPr lang="en-US" sz="2000" b="1" dirty="0"/>
              <a:t> UEFI</a:t>
            </a:r>
            <a:r>
              <a:rPr lang="ru-RU" sz="2000" b="1" dirty="0"/>
              <a:t> </a:t>
            </a:r>
            <a:r>
              <a:rPr lang="ru-RU" sz="2000" dirty="0"/>
              <a:t>— сделать прошивку модульной и расширяемой.</a:t>
            </a:r>
            <a:endParaRPr lang="en-US" sz="2000" dirty="0"/>
          </a:p>
          <a:p>
            <a:pPr marL="800100" lvl="3" indent="-342900"/>
            <a:r>
              <a:rPr lang="ru-RU" sz="1700" dirty="0"/>
              <a:t>UEFI позволяет расширять прошивку через загрузку образов</a:t>
            </a:r>
            <a:r>
              <a:rPr lang="en-US" sz="1700" dirty="0"/>
              <a:t> </a:t>
            </a:r>
            <a:r>
              <a:rPr lang="ru-RU" sz="1700" dirty="0"/>
              <a:t>(драйверов или приложений в формате </a:t>
            </a:r>
            <a:r>
              <a:rPr lang="en-US" sz="1700" dirty="0"/>
              <a:t>PE32/PE32+.</a:t>
            </a:r>
            <a:r>
              <a:rPr lang="ru-RU" sz="1700" dirty="0"/>
              <a:t>).</a:t>
            </a:r>
          </a:p>
          <a:p>
            <a:pPr marL="342900" lvl="2" indent="-342900"/>
            <a:r>
              <a:rPr lang="ru-RU" sz="2000" dirty="0"/>
              <a:t>Расширение, а также идентификация компонентов UEFI выполняется с помощью </a:t>
            </a:r>
            <a:r>
              <a:rPr lang="ru-RU" sz="2000" b="1" dirty="0"/>
              <a:t>GUID-записей</a:t>
            </a:r>
            <a:r>
              <a:rPr lang="ru-RU" sz="2000" dirty="0"/>
              <a:t>. </a:t>
            </a:r>
          </a:p>
          <a:p>
            <a:pPr marL="800100" lvl="3" indent="-342900"/>
            <a:r>
              <a:rPr lang="ru-RU" sz="1700" dirty="0"/>
              <a:t>GUID представляет собой уникальный 128-битный идентификатор, соответствующий тому или иному компоненту прошивки.</a:t>
            </a:r>
          </a:p>
          <a:p>
            <a:pPr marL="342900" lvl="2" indent="-342900"/>
            <a:r>
              <a:rPr lang="ru-RU" sz="2000" dirty="0"/>
              <a:t>Любое устройство или образ в UEFI имеют собственный протокол обработки. </a:t>
            </a:r>
          </a:p>
          <a:p>
            <a:pPr marL="800100" lvl="3" indent="-342900"/>
            <a:r>
              <a:rPr lang="ru-RU" sz="1700" dirty="0"/>
              <a:t>Каждый протокол состоит из GUID и структуры интерфейса протокола.</a:t>
            </a:r>
          </a:p>
          <a:p>
            <a:pPr marL="800100" lvl="3" indent="-342900"/>
            <a:r>
              <a:rPr lang="ru-RU" sz="1700" dirty="0"/>
              <a:t>Структура интерфейса протокола содержит функции и данные, которые используются для доступа к тому или иному устройству. </a:t>
            </a:r>
          </a:p>
          <a:p>
            <a:pPr marL="342900" lvl="2" indent="-342900"/>
            <a:r>
              <a:rPr lang="ru-RU" sz="2000" dirty="0"/>
              <a:t>Управление протоколами обеспечивают специальные службы UEFI (</a:t>
            </a:r>
            <a:r>
              <a:rPr lang="ru-RU" sz="2000" dirty="0" err="1"/>
              <a:t>LocateProtocol</a:t>
            </a:r>
            <a:r>
              <a:rPr lang="ru-RU" sz="2000" dirty="0"/>
              <a:t>, </a:t>
            </a:r>
            <a:r>
              <a:rPr lang="ru-RU" sz="2000" dirty="0" err="1"/>
              <a:t>OpenProtocol</a:t>
            </a:r>
            <a:r>
              <a:rPr lang="ru-RU" sz="2000" dirty="0"/>
              <a:t> и другие).</a:t>
            </a:r>
            <a:endParaRPr lang="ru-RU" sz="1900" dirty="0"/>
          </a:p>
          <a:p>
            <a:endParaRPr lang="ru-RU" sz="1900" dirty="0"/>
          </a:p>
        </p:txBody>
      </p:sp>
      <p:pic>
        <p:nvPicPr>
          <p:cNvPr id="3074" name="Picture 2" descr="ÐÐµÐºÐ¾ÑÐ¾ÑÑÐµ Ð¾Ð±ÑÐ°Ð·Ñ UEFI Ð² UEFIT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208" y="4509216"/>
            <a:ext cx="6725953" cy="201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4869160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Примеры </a:t>
            </a:r>
            <a:endParaRPr lang="en-US" dirty="0"/>
          </a:p>
          <a:p>
            <a:r>
              <a:rPr lang="ru-RU" dirty="0"/>
              <a:t>образов </a:t>
            </a:r>
            <a:r>
              <a:rPr lang="en-US" dirty="0"/>
              <a:t>UEFI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6506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6098</Words>
  <Application>Microsoft Office PowerPoint</Application>
  <PresentationFormat>Экран (4:3)</PresentationFormat>
  <Paragraphs>810</Paragraphs>
  <Slides>92</Slides>
  <Notes>72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92</vt:i4>
      </vt:variant>
    </vt:vector>
  </HeadingPairs>
  <TitlesOfParts>
    <vt:vector size="100" baseType="lpstr">
      <vt:lpstr>Arial</vt:lpstr>
      <vt:lpstr>Calibri</vt:lpstr>
      <vt:lpstr>OpenSansRegular</vt:lpstr>
      <vt:lpstr>PetersburgCTT-Bold</vt:lpstr>
      <vt:lpstr>PetersburgCTT-Regular</vt:lpstr>
      <vt:lpstr>Times New Roman</vt:lpstr>
      <vt:lpstr>TimesNewRomanPSMT</vt:lpstr>
      <vt:lpstr>Тема Office</vt:lpstr>
      <vt:lpstr>Аппаратные средства телекоммуникационных систем</vt:lpstr>
      <vt:lpstr>Основные понятие архитектуры процессоров</vt:lpstr>
      <vt:lpstr>Понятие процессор</vt:lpstr>
      <vt:lpstr>Принцип программного управления.</vt:lpstr>
      <vt:lpstr>О машинном коде и языках программирования</vt:lpstr>
      <vt:lpstr>Принцип построения ЭВМ</vt:lpstr>
      <vt:lpstr>Принцип построения ЭВМ</vt:lpstr>
      <vt:lpstr>Иерархия памяти в компьютере</vt:lpstr>
      <vt:lpstr>Иерархия памяти в компьютере</vt:lpstr>
      <vt:lpstr>Иерархия памяти в компьютере</vt:lpstr>
      <vt:lpstr>Периферийные устройства ЭВМ</vt:lpstr>
      <vt:lpstr>Классификация ЭВМ</vt:lpstr>
      <vt:lpstr>Классификация процессоров по видам</vt:lpstr>
      <vt:lpstr>Примеры сопроцессоров</vt:lpstr>
      <vt:lpstr>Особенности архитектуры процессоров</vt:lpstr>
      <vt:lpstr>Архитектуры процессоров.  Виды архитектура процессоров</vt:lpstr>
      <vt:lpstr>Архитектуры процессоров.  Особенности гарвардской архитектуры</vt:lpstr>
      <vt:lpstr>Архитектуры процессоров.  Архитектура Фон-Неймана</vt:lpstr>
      <vt:lpstr>Архитектуры процессоров. Магистральная организация процессов.</vt:lpstr>
      <vt:lpstr>Архитектуры процессоров. Кэш память.</vt:lpstr>
      <vt:lpstr>Архитектуры процессоров. Регистровая память.</vt:lpstr>
      <vt:lpstr>Архитектуры процессоров. Устройство управления</vt:lpstr>
      <vt:lpstr>Архитектуры процессоров.  Арифметико-логическое устройство (ALU)</vt:lpstr>
      <vt:lpstr>Архитектуры процессоров.  Организация наборов команд процессоров. </vt:lpstr>
      <vt:lpstr>Архитектуры процессоров.  CISC система команд</vt:lpstr>
      <vt:lpstr>Архитектуры процессоров.  RISC система команд</vt:lpstr>
      <vt:lpstr>Архитектуры процессоров.  MISC система команд</vt:lpstr>
      <vt:lpstr>Архитектуры процессоров.  VLIW система команд</vt:lpstr>
      <vt:lpstr>Особенности архитектуры современных процессорных систем</vt:lpstr>
      <vt:lpstr>Архитектуры процессоров.  Особенности современных архитектур процессоров</vt:lpstr>
      <vt:lpstr>Архитектуры процессоров. Примеры.  Архитектура современных процессоров Intel</vt:lpstr>
      <vt:lpstr>Архитектуры процессоров. Примеры.  Архитектура современных графических процессоров</vt:lpstr>
      <vt:lpstr>Архитектуры процессоров. Примеры.  Архитектура современных графических процессоров</vt:lpstr>
      <vt:lpstr>Особенности архитектуры системны плат</vt:lpstr>
      <vt:lpstr>Системная плата</vt:lpstr>
      <vt:lpstr>Системная плата</vt:lpstr>
      <vt:lpstr>Системная плата</vt:lpstr>
      <vt:lpstr>Системная плата</vt:lpstr>
      <vt:lpstr>Системная плата</vt:lpstr>
      <vt:lpstr>Особенности шинной организации системны плат</vt:lpstr>
      <vt:lpstr>Шинная организация платы. </vt:lpstr>
      <vt:lpstr>Виды шин</vt:lpstr>
      <vt:lpstr>Виды шин</vt:lpstr>
      <vt:lpstr>Интерфейсные шины. Параллельные шины. </vt:lpstr>
      <vt:lpstr>Интерфейсные шины. Последовательные шины. </vt:lpstr>
      <vt:lpstr>Контроллеры шин </vt:lpstr>
      <vt:lpstr>Контроллеры шин. Механизм прерываний </vt:lpstr>
      <vt:lpstr>Способы организации шин</vt:lpstr>
      <vt:lpstr>Способы организации шин</vt:lpstr>
      <vt:lpstr>Способы организации шин</vt:lpstr>
      <vt:lpstr>Интерфейсные шины</vt:lpstr>
      <vt:lpstr>Интерфейсные шины.  Подключение периферийных устройств</vt:lpstr>
      <vt:lpstr>Интерфейсные шины. Подключение периферийных устройств</vt:lpstr>
      <vt:lpstr>Интерфейсные шины.  Разъемы интерфейсов на типичной материнской плате</vt:lpstr>
      <vt:lpstr>Интерфейсные шины.  Подключение периферийных устройств</vt:lpstr>
      <vt:lpstr>Шина PCI</vt:lpstr>
      <vt:lpstr>Шина PCI. Характеристики</vt:lpstr>
      <vt:lpstr>Шина PCI-Express</vt:lpstr>
      <vt:lpstr>Шина PCI-Express. Особенности организации сети</vt:lpstr>
      <vt:lpstr>Шина PCI-Express. Особенности</vt:lpstr>
      <vt:lpstr>Шина PCI-Express. Особенности</vt:lpstr>
      <vt:lpstr>IDE (PATA)</vt:lpstr>
      <vt:lpstr>SATA</vt:lpstr>
      <vt:lpstr>SATA</vt:lpstr>
      <vt:lpstr>SCSI</vt:lpstr>
      <vt:lpstr>SAS</vt:lpstr>
      <vt:lpstr>Интерфейс DIMM</vt:lpstr>
      <vt:lpstr>Интерфейс USB</vt:lpstr>
      <vt:lpstr>Стандарт USB</vt:lpstr>
      <vt:lpstr>Промышленные интерфейсы</vt:lpstr>
      <vt:lpstr>USB. Свойства</vt:lpstr>
      <vt:lpstr>Шины процессор-память</vt:lpstr>
      <vt:lpstr>Шины процессор-чипсет. FSB шина</vt:lpstr>
      <vt:lpstr>Шины процессор-чипсет. FSB шина</vt:lpstr>
      <vt:lpstr>Шины процессор-чипсет.  HyperTransport (HT) шина</vt:lpstr>
      <vt:lpstr>Шины процессор-чипсет. HT шина</vt:lpstr>
      <vt:lpstr>Шины процессор-чипсет. QPI шина</vt:lpstr>
      <vt:lpstr>Шины процессор-чипсет.  Современные тенденции</vt:lpstr>
      <vt:lpstr>Особенности архитектуры чипсетов</vt:lpstr>
      <vt:lpstr>Особенности чипсетов</vt:lpstr>
      <vt:lpstr>Современные версии чипсетов Intel</vt:lpstr>
      <vt:lpstr>Современные версии чипсетов AMD</vt:lpstr>
      <vt:lpstr>Особенности базовых систем ввода-вывода BIOS и  UEFI</vt:lpstr>
      <vt:lpstr>Базовая система ввода-вывода (BIOS)</vt:lpstr>
      <vt:lpstr>Базовая система ввода-вывода (BIOS)</vt:lpstr>
      <vt:lpstr>Базовая система ввода-вывода (BIOS). Функции</vt:lpstr>
      <vt:lpstr>Базовая система ввода-вывода (BIOS). Plag&amp;Play (PnP)</vt:lpstr>
      <vt:lpstr>Базовая система ввода-вывода (BIOS). UEFI-BIOS</vt:lpstr>
      <vt:lpstr>Базовая система ввода-вывода (BIOS). UEFI-BIOS</vt:lpstr>
      <vt:lpstr>Базовая система ввода-вывода (BIOS). Особенности UEFI</vt:lpstr>
      <vt:lpstr>Базовая система ввода-вывода (BIOS).  Особенности UEFI</vt:lpstr>
      <vt:lpstr>Базовая система ввода-вывода (BIOS).  Особенности UEFI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RonkinMV</dc:creator>
  <cp:lastModifiedBy>Администратор</cp:lastModifiedBy>
  <cp:revision>90</cp:revision>
  <dcterms:created xsi:type="dcterms:W3CDTF">2018-09-05T04:46:37Z</dcterms:created>
  <dcterms:modified xsi:type="dcterms:W3CDTF">2019-06-30T14:56:22Z</dcterms:modified>
</cp:coreProperties>
</file>